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7"/>
  </p:notesMasterIdLst>
  <p:sldIdLst>
    <p:sldId id="256" r:id="rId2"/>
    <p:sldId id="264" r:id="rId3"/>
    <p:sldId id="257" r:id="rId4"/>
    <p:sldId id="261" r:id="rId5"/>
    <p:sldId id="262" r:id="rId6"/>
    <p:sldId id="258" r:id="rId7"/>
    <p:sldId id="260" r:id="rId8"/>
    <p:sldId id="265" r:id="rId9"/>
    <p:sldId id="266" r:id="rId10"/>
    <p:sldId id="267" r:id="rId11"/>
    <p:sldId id="268" r:id="rId12"/>
    <p:sldId id="269" r:id="rId13"/>
    <p:sldId id="270" r:id="rId14"/>
    <p:sldId id="271" r:id="rId15"/>
    <p:sldId id="272"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9" d="100"/>
          <a:sy n="69" d="100"/>
        </p:scale>
        <p:origin x="80" y="5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D05BED0-5D94-4216-8FAC-1E2CA02CBF52}" type="datetimeFigureOut">
              <a:rPr lang="en-CA" smtClean="0"/>
              <a:t>2023-11-08</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AD30C9-485B-4827-A760-A4907A5B52C1}" type="slidenum">
              <a:rPr lang="en-CA" smtClean="0"/>
              <a:t>‹#›</a:t>
            </a:fld>
            <a:endParaRPr lang="en-CA"/>
          </a:p>
        </p:txBody>
      </p:sp>
    </p:spTree>
    <p:extLst>
      <p:ext uri="{BB962C8B-B14F-4D97-AF65-F5344CB8AC3E}">
        <p14:creationId xmlns:p14="http://schemas.microsoft.com/office/powerpoint/2010/main" val="27728670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4BAD30C9-485B-4827-A760-A4907A5B52C1}" type="slidenum">
              <a:rPr lang="en-CA" smtClean="0"/>
              <a:t>6</a:t>
            </a:fld>
            <a:endParaRPr lang="en-CA"/>
          </a:p>
        </p:txBody>
      </p:sp>
    </p:spTree>
    <p:extLst>
      <p:ext uri="{BB962C8B-B14F-4D97-AF65-F5344CB8AC3E}">
        <p14:creationId xmlns:p14="http://schemas.microsoft.com/office/powerpoint/2010/main" val="17973161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4BAD30C9-485B-4827-A760-A4907A5B52C1}" type="slidenum">
              <a:rPr lang="en-CA" smtClean="0"/>
              <a:t>7</a:t>
            </a:fld>
            <a:endParaRPr lang="en-CA"/>
          </a:p>
        </p:txBody>
      </p:sp>
    </p:spTree>
    <p:extLst>
      <p:ext uri="{BB962C8B-B14F-4D97-AF65-F5344CB8AC3E}">
        <p14:creationId xmlns:p14="http://schemas.microsoft.com/office/powerpoint/2010/main" val="8000509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4BAD30C9-485B-4827-A760-A4907A5B52C1}" type="slidenum">
              <a:rPr lang="en-CA" smtClean="0"/>
              <a:t>9</a:t>
            </a:fld>
            <a:endParaRPr lang="en-CA"/>
          </a:p>
        </p:txBody>
      </p:sp>
    </p:spTree>
    <p:extLst>
      <p:ext uri="{BB962C8B-B14F-4D97-AF65-F5344CB8AC3E}">
        <p14:creationId xmlns:p14="http://schemas.microsoft.com/office/powerpoint/2010/main" val="39745179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4BAD30C9-485B-4827-A760-A4907A5B52C1}" type="slidenum">
              <a:rPr lang="en-CA" smtClean="0"/>
              <a:t>10</a:t>
            </a:fld>
            <a:endParaRPr lang="en-CA"/>
          </a:p>
        </p:txBody>
      </p:sp>
    </p:spTree>
    <p:extLst>
      <p:ext uri="{BB962C8B-B14F-4D97-AF65-F5344CB8AC3E}">
        <p14:creationId xmlns:p14="http://schemas.microsoft.com/office/powerpoint/2010/main" val="28783053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4BAD30C9-485B-4827-A760-A4907A5B52C1}" type="slidenum">
              <a:rPr lang="en-CA" smtClean="0"/>
              <a:t>12</a:t>
            </a:fld>
            <a:endParaRPr lang="en-CA"/>
          </a:p>
        </p:txBody>
      </p:sp>
    </p:spTree>
    <p:extLst>
      <p:ext uri="{BB962C8B-B14F-4D97-AF65-F5344CB8AC3E}">
        <p14:creationId xmlns:p14="http://schemas.microsoft.com/office/powerpoint/2010/main" val="33643622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4BAD30C9-485B-4827-A760-A4907A5B52C1}" type="slidenum">
              <a:rPr lang="en-CA" smtClean="0"/>
              <a:t>13</a:t>
            </a:fld>
            <a:endParaRPr lang="en-CA"/>
          </a:p>
        </p:txBody>
      </p:sp>
    </p:spTree>
    <p:extLst>
      <p:ext uri="{BB962C8B-B14F-4D97-AF65-F5344CB8AC3E}">
        <p14:creationId xmlns:p14="http://schemas.microsoft.com/office/powerpoint/2010/main" val="23990223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4BAD30C9-485B-4827-A760-A4907A5B52C1}" type="slidenum">
              <a:rPr lang="en-CA" smtClean="0"/>
              <a:t>14</a:t>
            </a:fld>
            <a:endParaRPr lang="en-CA"/>
          </a:p>
        </p:txBody>
      </p:sp>
    </p:spTree>
    <p:extLst>
      <p:ext uri="{BB962C8B-B14F-4D97-AF65-F5344CB8AC3E}">
        <p14:creationId xmlns:p14="http://schemas.microsoft.com/office/powerpoint/2010/main" val="6394131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4BAD30C9-485B-4827-A760-A4907A5B52C1}" type="slidenum">
              <a:rPr lang="en-CA" smtClean="0"/>
              <a:t>15</a:t>
            </a:fld>
            <a:endParaRPr lang="en-CA"/>
          </a:p>
        </p:txBody>
      </p:sp>
    </p:spTree>
    <p:extLst>
      <p:ext uri="{BB962C8B-B14F-4D97-AF65-F5344CB8AC3E}">
        <p14:creationId xmlns:p14="http://schemas.microsoft.com/office/powerpoint/2010/main" val="40514256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9EFB51-B203-4D48-B557-42D3F140E87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51997762-271E-4921-9468-8C27ABA88AC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83858627-81CC-4A44-A241-96184B0F4846}"/>
              </a:ext>
            </a:extLst>
          </p:cNvPr>
          <p:cNvSpPr>
            <a:spLocks noGrp="1"/>
          </p:cNvSpPr>
          <p:nvPr>
            <p:ph type="dt" sz="half" idx="10"/>
          </p:nvPr>
        </p:nvSpPr>
        <p:spPr/>
        <p:txBody>
          <a:bodyPr/>
          <a:lstStyle/>
          <a:p>
            <a:fld id="{16D60063-6AE4-44D2-ADEC-433F95611D31}" type="datetimeFigureOut">
              <a:rPr lang="en-CA" smtClean="0"/>
              <a:t>2023-11-08</a:t>
            </a:fld>
            <a:endParaRPr lang="en-CA"/>
          </a:p>
        </p:txBody>
      </p:sp>
      <p:sp>
        <p:nvSpPr>
          <p:cNvPr id="5" name="Footer Placeholder 4">
            <a:extLst>
              <a:ext uri="{FF2B5EF4-FFF2-40B4-BE49-F238E27FC236}">
                <a16:creationId xmlns:a16="http://schemas.microsoft.com/office/drawing/2014/main" id="{67EAB652-5C31-4765-91A5-0D401431BBF0}"/>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4DBD2246-4239-47BF-AA0F-ABC7AC1776B6}"/>
              </a:ext>
            </a:extLst>
          </p:cNvPr>
          <p:cNvSpPr>
            <a:spLocks noGrp="1"/>
          </p:cNvSpPr>
          <p:nvPr>
            <p:ph type="sldNum" sz="quarter" idx="12"/>
          </p:nvPr>
        </p:nvSpPr>
        <p:spPr/>
        <p:txBody>
          <a:bodyPr/>
          <a:lstStyle/>
          <a:p>
            <a:fld id="{F896A00C-5BDD-4638-83B5-208A125FF7F4}" type="slidenum">
              <a:rPr lang="en-CA" smtClean="0"/>
              <a:t>‹#›</a:t>
            </a:fld>
            <a:endParaRPr lang="en-CA"/>
          </a:p>
        </p:txBody>
      </p:sp>
    </p:spTree>
    <p:extLst>
      <p:ext uri="{BB962C8B-B14F-4D97-AF65-F5344CB8AC3E}">
        <p14:creationId xmlns:p14="http://schemas.microsoft.com/office/powerpoint/2010/main" val="42704277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D5847C-81B2-4AB8-BF08-F1686AF5A709}"/>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BC1BCE88-0678-4679-8E0E-9839B82E118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9ABE338B-E674-41A1-9836-654B890AA0DA}"/>
              </a:ext>
            </a:extLst>
          </p:cNvPr>
          <p:cNvSpPr>
            <a:spLocks noGrp="1"/>
          </p:cNvSpPr>
          <p:nvPr>
            <p:ph type="dt" sz="half" idx="10"/>
          </p:nvPr>
        </p:nvSpPr>
        <p:spPr/>
        <p:txBody>
          <a:bodyPr/>
          <a:lstStyle/>
          <a:p>
            <a:fld id="{16D60063-6AE4-44D2-ADEC-433F95611D31}" type="datetimeFigureOut">
              <a:rPr lang="en-CA" smtClean="0"/>
              <a:t>2023-11-08</a:t>
            </a:fld>
            <a:endParaRPr lang="en-CA"/>
          </a:p>
        </p:txBody>
      </p:sp>
      <p:sp>
        <p:nvSpPr>
          <p:cNvPr id="5" name="Footer Placeholder 4">
            <a:extLst>
              <a:ext uri="{FF2B5EF4-FFF2-40B4-BE49-F238E27FC236}">
                <a16:creationId xmlns:a16="http://schemas.microsoft.com/office/drawing/2014/main" id="{8345E79D-99C7-42F9-9EE6-B39DF4A84E69}"/>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153F88F2-AE8D-47A0-B8A7-EB35438E4565}"/>
              </a:ext>
            </a:extLst>
          </p:cNvPr>
          <p:cNvSpPr>
            <a:spLocks noGrp="1"/>
          </p:cNvSpPr>
          <p:nvPr>
            <p:ph type="sldNum" sz="quarter" idx="12"/>
          </p:nvPr>
        </p:nvSpPr>
        <p:spPr/>
        <p:txBody>
          <a:bodyPr/>
          <a:lstStyle/>
          <a:p>
            <a:fld id="{F896A00C-5BDD-4638-83B5-208A125FF7F4}" type="slidenum">
              <a:rPr lang="en-CA" smtClean="0"/>
              <a:t>‹#›</a:t>
            </a:fld>
            <a:endParaRPr lang="en-CA"/>
          </a:p>
        </p:txBody>
      </p:sp>
    </p:spTree>
    <p:extLst>
      <p:ext uri="{BB962C8B-B14F-4D97-AF65-F5344CB8AC3E}">
        <p14:creationId xmlns:p14="http://schemas.microsoft.com/office/powerpoint/2010/main" val="25990020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589AEC7-FC07-423E-B698-22E8639D8675}"/>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B286A40B-6FC7-4564-8276-165EC440AEE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B6A39F0B-F49C-4B1E-A62A-59BCD9FE97E6}"/>
              </a:ext>
            </a:extLst>
          </p:cNvPr>
          <p:cNvSpPr>
            <a:spLocks noGrp="1"/>
          </p:cNvSpPr>
          <p:nvPr>
            <p:ph type="dt" sz="half" idx="10"/>
          </p:nvPr>
        </p:nvSpPr>
        <p:spPr/>
        <p:txBody>
          <a:bodyPr/>
          <a:lstStyle/>
          <a:p>
            <a:fld id="{16D60063-6AE4-44D2-ADEC-433F95611D31}" type="datetimeFigureOut">
              <a:rPr lang="en-CA" smtClean="0"/>
              <a:t>2023-11-08</a:t>
            </a:fld>
            <a:endParaRPr lang="en-CA"/>
          </a:p>
        </p:txBody>
      </p:sp>
      <p:sp>
        <p:nvSpPr>
          <p:cNvPr id="5" name="Footer Placeholder 4">
            <a:extLst>
              <a:ext uri="{FF2B5EF4-FFF2-40B4-BE49-F238E27FC236}">
                <a16:creationId xmlns:a16="http://schemas.microsoft.com/office/drawing/2014/main" id="{644DFA2A-3B2E-4FD4-95CF-01D04B051C5C}"/>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7702A6DC-650C-4C34-A7AA-166DF6B0F96E}"/>
              </a:ext>
            </a:extLst>
          </p:cNvPr>
          <p:cNvSpPr>
            <a:spLocks noGrp="1"/>
          </p:cNvSpPr>
          <p:nvPr>
            <p:ph type="sldNum" sz="quarter" idx="12"/>
          </p:nvPr>
        </p:nvSpPr>
        <p:spPr/>
        <p:txBody>
          <a:bodyPr/>
          <a:lstStyle/>
          <a:p>
            <a:fld id="{F896A00C-5BDD-4638-83B5-208A125FF7F4}" type="slidenum">
              <a:rPr lang="en-CA" smtClean="0"/>
              <a:t>‹#›</a:t>
            </a:fld>
            <a:endParaRPr lang="en-CA"/>
          </a:p>
        </p:txBody>
      </p:sp>
    </p:spTree>
    <p:extLst>
      <p:ext uri="{BB962C8B-B14F-4D97-AF65-F5344CB8AC3E}">
        <p14:creationId xmlns:p14="http://schemas.microsoft.com/office/powerpoint/2010/main" val="38912200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6E38D9-85DD-4E2C-B2E8-D57BCD0D842F}"/>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A73B3541-31FE-49ED-BC93-65326B82869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76D3437B-9F09-49AD-A879-5AF43EA13BE5}"/>
              </a:ext>
            </a:extLst>
          </p:cNvPr>
          <p:cNvSpPr>
            <a:spLocks noGrp="1"/>
          </p:cNvSpPr>
          <p:nvPr>
            <p:ph type="dt" sz="half" idx="10"/>
          </p:nvPr>
        </p:nvSpPr>
        <p:spPr/>
        <p:txBody>
          <a:bodyPr/>
          <a:lstStyle/>
          <a:p>
            <a:fld id="{16D60063-6AE4-44D2-ADEC-433F95611D31}" type="datetimeFigureOut">
              <a:rPr lang="en-CA" smtClean="0"/>
              <a:t>2023-11-08</a:t>
            </a:fld>
            <a:endParaRPr lang="en-CA"/>
          </a:p>
        </p:txBody>
      </p:sp>
      <p:sp>
        <p:nvSpPr>
          <p:cNvPr id="5" name="Footer Placeholder 4">
            <a:extLst>
              <a:ext uri="{FF2B5EF4-FFF2-40B4-BE49-F238E27FC236}">
                <a16:creationId xmlns:a16="http://schemas.microsoft.com/office/drawing/2014/main" id="{60E11488-A037-40CA-9426-2134C4B91CE6}"/>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C2B3FFB1-2352-426F-AD97-B988183E83DE}"/>
              </a:ext>
            </a:extLst>
          </p:cNvPr>
          <p:cNvSpPr>
            <a:spLocks noGrp="1"/>
          </p:cNvSpPr>
          <p:nvPr>
            <p:ph type="sldNum" sz="quarter" idx="12"/>
          </p:nvPr>
        </p:nvSpPr>
        <p:spPr/>
        <p:txBody>
          <a:bodyPr/>
          <a:lstStyle/>
          <a:p>
            <a:fld id="{F896A00C-5BDD-4638-83B5-208A125FF7F4}" type="slidenum">
              <a:rPr lang="en-CA" smtClean="0"/>
              <a:t>‹#›</a:t>
            </a:fld>
            <a:endParaRPr lang="en-CA"/>
          </a:p>
        </p:txBody>
      </p:sp>
    </p:spTree>
    <p:extLst>
      <p:ext uri="{BB962C8B-B14F-4D97-AF65-F5344CB8AC3E}">
        <p14:creationId xmlns:p14="http://schemas.microsoft.com/office/powerpoint/2010/main" val="25623317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C60868-08BA-4AC3-948E-90B575307E8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57CAFEF3-0EDB-4F8F-8E5B-05EA17A152A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9BB66F1-43A9-4B66-9A6A-1F32660BAE12}"/>
              </a:ext>
            </a:extLst>
          </p:cNvPr>
          <p:cNvSpPr>
            <a:spLocks noGrp="1"/>
          </p:cNvSpPr>
          <p:nvPr>
            <p:ph type="dt" sz="half" idx="10"/>
          </p:nvPr>
        </p:nvSpPr>
        <p:spPr/>
        <p:txBody>
          <a:bodyPr/>
          <a:lstStyle/>
          <a:p>
            <a:fld id="{16D60063-6AE4-44D2-ADEC-433F95611D31}" type="datetimeFigureOut">
              <a:rPr lang="en-CA" smtClean="0"/>
              <a:t>2023-11-08</a:t>
            </a:fld>
            <a:endParaRPr lang="en-CA"/>
          </a:p>
        </p:txBody>
      </p:sp>
      <p:sp>
        <p:nvSpPr>
          <p:cNvPr id="5" name="Footer Placeholder 4">
            <a:extLst>
              <a:ext uri="{FF2B5EF4-FFF2-40B4-BE49-F238E27FC236}">
                <a16:creationId xmlns:a16="http://schemas.microsoft.com/office/drawing/2014/main" id="{E9E8DBCF-49C5-4C07-A88C-D11C455F2073}"/>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A02F8AB6-FB2A-47C4-8DD9-2C181A756FB1}"/>
              </a:ext>
            </a:extLst>
          </p:cNvPr>
          <p:cNvSpPr>
            <a:spLocks noGrp="1"/>
          </p:cNvSpPr>
          <p:nvPr>
            <p:ph type="sldNum" sz="quarter" idx="12"/>
          </p:nvPr>
        </p:nvSpPr>
        <p:spPr/>
        <p:txBody>
          <a:bodyPr/>
          <a:lstStyle/>
          <a:p>
            <a:fld id="{F896A00C-5BDD-4638-83B5-208A125FF7F4}" type="slidenum">
              <a:rPr lang="en-CA" smtClean="0"/>
              <a:t>‹#›</a:t>
            </a:fld>
            <a:endParaRPr lang="en-CA"/>
          </a:p>
        </p:txBody>
      </p:sp>
    </p:spTree>
    <p:extLst>
      <p:ext uri="{BB962C8B-B14F-4D97-AF65-F5344CB8AC3E}">
        <p14:creationId xmlns:p14="http://schemas.microsoft.com/office/powerpoint/2010/main" val="40192682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960763-3C0A-47F3-BA58-1472D050BEBE}"/>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757EEE3C-A52D-4798-9A1C-DC898846047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A4179950-3132-488E-8901-32C0AD9D2C6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9577F08A-7593-414E-B135-BE90252B175E}"/>
              </a:ext>
            </a:extLst>
          </p:cNvPr>
          <p:cNvSpPr>
            <a:spLocks noGrp="1"/>
          </p:cNvSpPr>
          <p:nvPr>
            <p:ph type="dt" sz="half" idx="10"/>
          </p:nvPr>
        </p:nvSpPr>
        <p:spPr/>
        <p:txBody>
          <a:bodyPr/>
          <a:lstStyle/>
          <a:p>
            <a:fld id="{16D60063-6AE4-44D2-ADEC-433F95611D31}" type="datetimeFigureOut">
              <a:rPr lang="en-CA" smtClean="0"/>
              <a:t>2023-11-08</a:t>
            </a:fld>
            <a:endParaRPr lang="en-CA"/>
          </a:p>
        </p:txBody>
      </p:sp>
      <p:sp>
        <p:nvSpPr>
          <p:cNvPr id="6" name="Footer Placeholder 5">
            <a:extLst>
              <a:ext uri="{FF2B5EF4-FFF2-40B4-BE49-F238E27FC236}">
                <a16:creationId xmlns:a16="http://schemas.microsoft.com/office/drawing/2014/main" id="{F7229C4A-BFB3-407E-9EAA-31CB6624FDAE}"/>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BB0FB60A-70A9-4760-8FE4-1EA63E55F650}"/>
              </a:ext>
            </a:extLst>
          </p:cNvPr>
          <p:cNvSpPr>
            <a:spLocks noGrp="1"/>
          </p:cNvSpPr>
          <p:nvPr>
            <p:ph type="sldNum" sz="quarter" idx="12"/>
          </p:nvPr>
        </p:nvSpPr>
        <p:spPr/>
        <p:txBody>
          <a:bodyPr/>
          <a:lstStyle/>
          <a:p>
            <a:fld id="{F896A00C-5BDD-4638-83B5-208A125FF7F4}" type="slidenum">
              <a:rPr lang="en-CA" smtClean="0"/>
              <a:t>‹#›</a:t>
            </a:fld>
            <a:endParaRPr lang="en-CA"/>
          </a:p>
        </p:txBody>
      </p:sp>
    </p:spTree>
    <p:extLst>
      <p:ext uri="{BB962C8B-B14F-4D97-AF65-F5344CB8AC3E}">
        <p14:creationId xmlns:p14="http://schemas.microsoft.com/office/powerpoint/2010/main" val="21381231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360065-D693-47EF-9ABB-38469320F902}"/>
              </a:ext>
            </a:extLst>
          </p:cNvPr>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7BADEFEC-B67C-4745-A367-F9BEF4EC436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92EA9D8-A02A-4B9E-9A95-C422A6880B4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EA54C83B-BB3A-4F14-BCBD-46CB25F9377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F07247-979F-434F-A743-8F8CB4884F8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90FA398C-D3ED-4D73-A25B-04441A5BD399}"/>
              </a:ext>
            </a:extLst>
          </p:cNvPr>
          <p:cNvSpPr>
            <a:spLocks noGrp="1"/>
          </p:cNvSpPr>
          <p:nvPr>
            <p:ph type="dt" sz="half" idx="10"/>
          </p:nvPr>
        </p:nvSpPr>
        <p:spPr/>
        <p:txBody>
          <a:bodyPr/>
          <a:lstStyle/>
          <a:p>
            <a:fld id="{16D60063-6AE4-44D2-ADEC-433F95611D31}" type="datetimeFigureOut">
              <a:rPr lang="en-CA" smtClean="0"/>
              <a:t>2023-11-08</a:t>
            </a:fld>
            <a:endParaRPr lang="en-CA"/>
          </a:p>
        </p:txBody>
      </p:sp>
      <p:sp>
        <p:nvSpPr>
          <p:cNvPr id="8" name="Footer Placeholder 7">
            <a:extLst>
              <a:ext uri="{FF2B5EF4-FFF2-40B4-BE49-F238E27FC236}">
                <a16:creationId xmlns:a16="http://schemas.microsoft.com/office/drawing/2014/main" id="{6968DD80-E9A7-4A7D-A606-85C59111D2FE}"/>
              </a:ext>
            </a:extLst>
          </p:cNvPr>
          <p:cNvSpPr>
            <a:spLocks noGrp="1"/>
          </p:cNvSpPr>
          <p:nvPr>
            <p:ph type="ftr" sz="quarter" idx="11"/>
          </p:nvPr>
        </p:nvSpPr>
        <p:spPr/>
        <p:txBody>
          <a:bodyPr/>
          <a:lstStyle/>
          <a:p>
            <a:endParaRPr lang="en-CA"/>
          </a:p>
        </p:txBody>
      </p:sp>
      <p:sp>
        <p:nvSpPr>
          <p:cNvPr id="9" name="Slide Number Placeholder 8">
            <a:extLst>
              <a:ext uri="{FF2B5EF4-FFF2-40B4-BE49-F238E27FC236}">
                <a16:creationId xmlns:a16="http://schemas.microsoft.com/office/drawing/2014/main" id="{6C31E02C-EDAD-4CD6-A72E-4457BCC85592}"/>
              </a:ext>
            </a:extLst>
          </p:cNvPr>
          <p:cNvSpPr>
            <a:spLocks noGrp="1"/>
          </p:cNvSpPr>
          <p:nvPr>
            <p:ph type="sldNum" sz="quarter" idx="12"/>
          </p:nvPr>
        </p:nvSpPr>
        <p:spPr/>
        <p:txBody>
          <a:bodyPr/>
          <a:lstStyle/>
          <a:p>
            <a:fld id="{F896A00C-5BDD-4638-83B5-208A125FF7F4}" type="slidenum">
              <a:rPr lang="en-CA" smtClean="0"/>
              <a:t>‹#›</a:t>
            </a:fld>
            <a:endParaRPr lang="en-CA"/>
          </a:p>
        </p:txBody>
      </p:sp>
    </p:spTree>
    <p:extLst>
      <p:ext uri="{BB962C8B-B14F-4D97-AF65-F5344CB8AC3E}">
        <p14:creationId xmlns:p14="http://schemas.microsoft.com/office/powerpoint/2010/main" val="17423457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DA699B-EE72-48A1-B68D-A7FBF5AD9149}"/>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70783E79-3957-4559-BCFF-523E3B9D6EE5}"/>
              </a:ext>
            </a:extLst>
          </p:cNvPr>
          <p:cNvSpPr>
            <a:spLocks noGrp="1"/>
          </p:cNvSpPr>
          <p:nvPr>
            <p:ph type="dt" sz="half" idx="10"/>
          </p:nvPr>
        </p:nvSpPr>
        <p:spPr/>
        <p:txBody>
          <a:bodyPr/>
          <a:lstStyle/>
          <a:p>
            <a:fld id="{16D60063-6AE4-44D2-ADEC-433F95611D31}" type="datetimeFigureOut">
              <a:rPr lang="en-CA" smtClean="0"/>
              <a:t>2023-11-08</a:t>
            </a:fld>
            <a:endParaRPr lang="en-CA"/>
          </a:p>
        </p:txBody>
      </p:sp>
      <p:sp>
        <p:nvSpPr>
          <p:cNvPr id="4" name="Footer Placeholder 3">
            <a:extLst>
              <a:ext uri="{FF2B5EF4-FFF2-40B4-BE49-F238E27FC236}">
                <a16:creationId xmlns:a16="http://schemas.microsoft.com/office/drawing/2014/main" id="{B1A98A9F-8EB5-4E80-9511-B15BD445CD43}"/>
              </a:ext>
            </a:extLst>
          </p:cNvPr>
          <p:cNvSpPr>
            <a:spLocks noGrp="1"/>
          </p:cNvSpPr>
          <p:nvPr>
            <p:ph type="ftr" sz="quarter" idx="11"/>
          </p:nvPr>
        </p:nvSpPr>
        <p:spPr/>
        <p:txBody>
          <a:bodyPr/>
          <a:lstStyle/>
          <a:p>
            <a:endParaRPr lang="en-CA"/>
          </a:p>
        </p:txBody>
      </p:sp>
      <p:sp>
        <p:nvSpPr>
          <p:cNvPr id="5" name="Slide Number Placeholder 4">
            <a:extLst>
              <a:ext uri="{FF2B5EF4-FFF2-40B4-BE49-F238E27FC236}">
                <a16:creationId xmlns:a16="http://schemas.microsoft.com/office/drawing/2014/main" id="{97BDCDE8-3C1B-41EF-A8E2-4DE8233CA709}"/>
              </a:ext>
            </a:extLst>
          </p:cNvPr>
          <p:cNvSpPr>
            <a:spLocks noGrp="1"/>
          </p:cNvSpPr>
          <p:nvPr>
            <p:ph type="sldNum" sz="quarter" idx="12"/>
          </p:nvPr>
        </p:nvSpPr>
        <p:spPr/>
        <p:txBody>
          <a:bodyPr/>
          <a:lstStyle/>
          <a:p>
            <a:fld id="{F896A00C-5BDD-4638-83B5-208A125FF7F4}" type="slidenum">
              <a:rPr lang="en-CA" smtClean="0"/>
              <a:t>‹#›</a:t>
            </a:fld>
            <a:endParaRPr lang="en-CA"/>
          </a:p>
        </p:txBody>
      </p:sp>
    </p:spTree>
    <p:extLst>
      <p:ext uri="{BB962C8B-B14F-4D97-AF65-F5344CB8AC3E}">
        <p14:creationId xmlns:p14="http://schemas.microsoft.com/office/powerpoint/2010/main" val="27846346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6C6056F-991D-4C95-8233-0DF1DBE28E68}"/>
              </a:ext>
            </a:extLst>
          </p:cNvPr>
          <p:cNvSpPr>
            <a:spLocks noGrp="1"/>
          </p:cNvSpPr>
          <p:nvPr>
            <p:ph type="dt" sz="half" idx="10"/>
          </p:nvPr>
        </p:nvSpPr>
        <p:spPr/>
        <p:txBody>
          <a:bodyPr/>
          <a:lstStyle/>
          <a:p>
            <a:fld id="{16D60063-6AE4-44D2-ADEC-433F95611D31}" type="datetimeFigureOut">
              <a:rPr lang="en-CA" smtClean="0"/>
              <a:t>2023-11-08</a:t>
            </a:fld>
            <a:endParaRPr lang="en-CA"/>
          </a:p>
        </p:txBody>
      </p:sp>
      <p:sp>
        <p:nvSpPr>
          <p:cNvPr id="3" name="Footer Placeholder 2">
            <a:extLst>
              <a:ext uri="{FF2B5EF4-FFF2-40B4-BE49-F238E27FC236}">
                <a16:creationId xmlns:a16="http://schemas.microsoft.com/office/drawing/2014/main" id="{B81166DA-94E0-42E5-9EF3-FDEB50E158AF}"/>
              </a:ext>
            </a:extLst>
          </p:cNvPr>
          <p:cNvSpPr>
            <a:spLocks noGrp="1"/>
          </p:cNvSpPr>
          <p:nvPr>
            <p:ph type="ftr" sz="quarter" idx="11"/>
          </p:nvPr>
        </p:nvSpPr>
        <p:spPr/>
        <p:txBody>
          <a:bodyPr/>
          <a:lstStyle/>
          <a:p>
            <a:endParaRPr lang="en-CA"/>
          </a:p>
        </p:txBody>
      </p:sp>
      <p:sp>
        <p:nvSpPr>
          <p:cNvPr id="4" name="Slide Number Placeholder 3">
            <a:extLst>
              <a:ext uri="{FF2B5EF4-FFF2-40B4-BE49-F238E27FC236}">
                <a16:creationId xmlns:a16="http://schemas.microsoft.com/office/drawing/2014/main" id="{99E89AA4-B466-440E-82F6-27DA46B5B9E4}"/>
              </a:ext>
            </a:extLst>
          </p:cNvPr>
          <p:cNvSpPr>
            <a:spLocks noGrp="1"/>
          </p:cNvSpPr>
          <p:nvPr>
            <p:ph type="sldNum" sz="quarter" idx="12"/>
          </p:nvPr>
        </p:nvSpPr>
        <p:spPr/>
        <p:txBody>
          <a:bodyPr/>
          <a:lstStyle/>
          <a:p>
            <a:fld id="{F896A00C-5BDD-4638-83B5-208A125FF7F4}" type="slidenum">
              <a:rPr lang="en-CA" smtClean="0"/>
              <a:t>‹#›</a:t>
            </a:fld>
            <a:endParaRPr lang="en-CA"/>
          </a:p>
        </p:txBody>
      </p:sp>
    </p:spTree>
    <p:extLst>
      <p:ext uri="{BB962C8B-B14F-4D97-AF65-F5344CB8AC3E}">
        <p14:creationId xmlns:p14="http://schemas.microsoft.com/office/powerpoint/2010/main" val="19282746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82C0B-8713-4020-A4DF-C3A56671CC4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32CEF506-53A3-488F-8C91-F146A350FF7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7CFB8412-A85B-4299-865F-6E8C8E5B376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356DFA3-70F4-4B4F-A4DC-F1700EAC53ED}"/>
              </a:ext>
            </a:extLst>
          </p:cNvPr>
          <p:cNvSpPr>
            <a:spLocks noGrp="1"/>
          </p:cNvSpPr>
          <p:nvPr>
            <p:ph type="dt" sz="half" idx="10"/>
          </p:nvPr>
        </p:nvSpPr>
        <p:spPr/>
        <p:txBody>
          <a:bodyPr/>
          <a:lstStyle/>
          <a:p>
            <a:fld id="{16D60063-6AE4-44D2-ADEC-433F95611D31}" type="datetimeFigureOut">
              <a:rPr lang="en-CA" smtClean="0"/>
              <a:t>2023-11-08</a:t>
            </a:fld>
            <a:endParaRPr lang="en-CA"/>
          </a:p>
        </p:txBody>
      </p:sp>
      <p:sp>
        <p:nvSpPr>
          <p:cNvPr id="6" name="Footer Placeholder 5">
            <a:extLst>
              <a:ext uri="{FF2B5EF4-FFF2-40B4-BE49-F238E27FC236}">
                <a16:creationId xmlns:a16="http://schemas.microsoft.com/office/drawing/2014/main" id="{097BE0BF-3CF7-487C-83DE-4AC8D8569EA6}"/>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7928D042-B20D-460F-8465-02CB8CEE519E}"/>
              </a:ext>
            </a:extLst>
          </p:cNvPr>
          <p:cNvSpPr>
            <a:spLocks noGrp="1"/>
          </p:cNvSpPr>
          <p:nvPr>
            <p:ph type="sldNum" sz="quarter" idx="12"/>
          </p:nvPr>
        </p:nvSpPr>
        <p:spPr/>
        <p:txBody>
          <a:bodyPr/>
          <a:lstStyle/>
          <a:p>
            <a:fld id="{F896A00C-5BDD-4638-83B5-208A125FF7F4}" type="slidenum">
              <a:rPr lang="en-CA" smtClean="0"/>
              <a:t>‹#›</a:t>
            </a:fld>
            <a:endParaRPr lang="en-CA"/>
          </a:p>
        </p:txBody>
      </p:sp>
    </p:spTree>
    <p:extLst>
      <p:ext uri="{BB962C8B-B14F-4D97-AF65-F5344CB8AC3E}">
        <p14:creationId xmlns:p14="http://schemas.microsoft.com/office/powerpoint/2010/main" val="37600174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952535-730C-4BFD-A4D7-588F33A1A5B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CF6E1676-D3CE-4BD8-AAE6-897308ADC24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a:extLst>
              <a:ext uri="{FF2B5EF4-FFF2-40B4-BE49-F238E27FC236}">
                <a16:creationId xmlns:a16="http://schemas.microsoft.com/office/drawing/2014/main" id="{C994929C-E3F6-4C94-8791-EE9240A4EC7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D856E72-3A92-45F8-98FF-607F938AE42F}"/>
              </a:ext>
            </a:extLst>
          </p:cNvPr>
          <p:cNvSpPr>
            <a:spLocks noGrp="1"/>
          </p:cNvSpPr>
          <p:nvPr>
            <p:ph type="dt" sz="half" idx="10"/>
          </p:nvPr>
        </p:nvSpPr>
        <p:spPr/>
        <p:txBody>
          <a:bodyPr/>
          <a:lstStyle/>
          <a:p>
            <a:fld id="{16D60063-6AE4-44D2-ADEC-433F95611D31}" type="datetimeFigureOut">
              <a:rPr lang="en-CA" smtClean="0"/>
              <a:t>2023-11-08</a:t>
            </a:fld>
            <a:endParaRPr lang="en-CA"/>
          </a:p>
        </p:txBody>
      </p:sp>
      <p:sp>
        <p:nvSpPr>
          <p:cNvPr id="6" name="Footer Placeholder 5">
            <a:extLst>
              <a:ext uri="{FF2B5EF4-FFF2-40B4-BE49-F238E27FC236}">
                <a16:creationId xmlns:a16="http://schemas.microsoft.com/office/drawing/2014/main" id="{DCCE06C7-67E8-460F-8D0E-AC8FB7DEA868}"/>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C463E927-A4B1-4E87-BD1C-A773685EB868}"/>
              </a:ext>
            </a:extLst>
          </p:cNvPr>
          <p:cNvSpPr>
            <a:spLocks noGrp="1"/>
          </p:cNvSpPr>
          <p:nvPr>
            <p:ph type="sldNum" sz="quarter" idx="12"/>
          </p:nvPr>
        </p:nvSpPr>
        <p:spPr/>
        <p:txBody>
          <a:bodyPr/>
          <a:lstStyle/>
          <a:p>
            <a:fld id="{F896A00C-5BDD-4638-83B5-208A125FF7F4}" type="slidenum">
              <a:rPr lang="en-CA" smtClean="0"/>
              <a:t>‹#›</a:t>
            </a:fld>
            <a:endParaRPr lang="en-CA"/>
          </a:p>
        </p:txBody>
      </p:sp>
    </p:spTree>
    <p:extLst>
      <p:ext uri="{BB962C8B-B14F-4D97-AF65-F5344CB8AC3E}">
        <p14:creationId xmlns:p14="http://schemas.microsoft.com/office/powerpoint/2010/main" val="540794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E7289EC-BE70-437C-A502-964DF3A655E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7A0A10B1-F192-4EDB-8B82-D629F55A60F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EF00BC67-9E7C-4E0C-BA28-F4A1519089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6D60063-6AE4-44D2-ADEC-433F95611D31}" type="datetimeFigureOut">
              <a:rPr lang="en-CA" smtClean="0"/>
              <a:t>2023-11-08</a:t>
            </a:fld>
            <a:endParaRPr lang="en-CA"/>
          </a:p>
        </p:txBody>
      </p:sp>
      <p:sp>
        <p:nvSpPr>
          <p:cNvPr id="5" name="Footer Placeholder 4">
            <a:extLst>
              <a:ext uri="{FF2B5EF4-FFF2-40B4-BE49-F238E27FC236}">
                <a16:creationId xmlns:a16="http://schemas.microsoft.com/office/drawing/2014/main" id="{02097DEA-2A34-4A96-8CC2-9CD56AC4FB8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a:extLst>
              <a:ext uri="{FF2B5EF4-FFF2-40B4-BE49-F238E27FC236}">
                <a16:creationId xmlns:a16="http://schemas.microsoft.com/office/drawing/2014/main" id="{AE7AA838-EB0D-4A0F-9455-FE382A0DD4F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896A00C-5BDD-4638-83B5-208A125FF7F4}" type="slidenum">
              <a:rPr lang="en-CA" smtClean="0"/>
              <a:t>‹#›</a:t>
            </a:fld>
            <a:endParaRPr lang="en-CA"/>
          </a:p>
        </p:txBody>
      </p:sp>
    </p:spTree>
    <p:extLst>
      <p:ext uri="{BB962C8B-B14F-4D97-AF65-F5344CB8AC3E}">
        <p14:creationId xmlns:p14="http://schemas.microsoft.com/office/powerpoint/2010/main" val="24173065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7D416803-02BD-4298-8B7C-1FF7D62B7FB9}"/>
              </a:ext>
            </a:extLst>
          </p:cNvPr>
          <p:cNvPicPr>
            <a:picLocks noChangeAspect="1" noChangeArrowheads="1"/>
          </p:cNvPicPr>
          <p:nvPr/>
        </p:nvPicPr>
        <p:blipFill rotWithShape="1">
          <a:blip r:embed="rId2">
            <a:alphaModFix amt="50000"/>
            <a:extLst>
              <a:ext uri="{28A0092B-C50C-407E-A947-70E740481C1C}">
                <a14:useLocalDpi xmlns:a14="http://schemas.microsoft.com/office/drawing/2010/main" val="0"/>
              </a:ext>
            </a:extLst>
          </a:blip>
          <a:srcRect l="30164" t="24669" r="1776" b="2129"/>
          <a:stretch/>
        </p:blipFill>
        <p:spPr bwMode="auto">
          <a:xfrm>
            <a:off x="1573585" y="1170064"/>
            <a:ext cx="9044827" cy="548177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 name="Title 1">
            <a:extLst>
              <a:ext uri="{FF2B5EF4-FFF2-40B4-BE49-F238E27FC236}">
                <a16:creationId xmlns:a16="http://schemas.microsoft.com/office/drawing/2014/main" id="{4DAE892B-F8B6-4B72-8ACA-5D6AF3EA383B}"/>
              </a:ext>
            </a:extLst>
          </p:cNvPr>
          <p:cNvSpPr>
            <a:spLocks noGrp="1"/>
          </p:cNvSpPr>
          <p:nvPr>
            <p:ph type="ctrTitle"/>
          </p:nvPr>
        </p:nvSpPr>
        <p:spPr>
          <a:xfrm>
            <a:off x="1523999" y="3910953"/>
            <a:ext cx="9144000" cy="904786"/>
          </a:xfrm>
        </p:spPr>
        <p:txBody>
          <a:bodyPr>
            <a:normAutofit fontScale="90000"/>
          </a:bodyPr>
          <a:lstStyle/>
          <a:p>
            <a:br>
              <a:rPr lang="en-CA" b="1" dirty="0"/>
            </a:br>
            <a:br>
              <a:rPr lang="en-CA" b="1" dirty="0"/>
            </a:br>
            <a:r>
              <a:rPr lang="en-CA" b="1" dirty="0">
                <a:solidFill>
                  <a:srgbClr val="FF0000"/>
                </a:solidFill>
              </a:rPr>
              <a:t>Project 9</a:t>
            </a:r>
          </a:p>
        </p:txBody>
      </p:sp>
      <p:sp>
        <p:nvSpPr>
          <p:cNvPr id="3" name="Subtitle 2">
            <a:extLst>
              <a:ext uri="{FF2B5EF4-FFF2-40B4-BE49-F238E27FC236}">
                <a16:creationId xmlns:a16="http://schemas.microsoft.com/office/drawing/2014/main" id="{D5C94BBA-04D3-40EB-8AAA-6CED9E5209E1}"/>
              </a:ext>
            </a:extLst>
          </p:cNvPr>
          <p:cNvSpPr>
            <a:spLocks noGrp="1"/>
          </p:cNvSpPr>
          <p:nvPr>
            <p:ph type="subTitle" idx="1"/>
          </p:nvPr>
        </p:nvSpPr>
        <p:spPr>
          <a:xfrm>
            <a:off x="1854357" y="5070781"/>
            <a:ext cx="8648290" cy="984930"/>
          </a:xfrm>
        </p:spPr>
        <p:txBody>
          <a:bodyPr/>
          <a:lstStyle/>
          <a:p>
            <a:r>
              <a:rPr lang="en-CA" sz="3200" b="1" i="0" dirty="0">
                <a:solidFill>
                  <a:srgbClr val="271A38"/>
                </a:solidFill>
                <a:effectLst/>
                <a:latin typeface="Inter"/>
              </a:rPr>
              <a:t>Develop a Complete Application For Your Client Using Agile Techniques</a:t>
            </a:r>
          </a:p>
          <a:p>
            <a:endParaRPr lang="en-CA" dirty="0"/>
          </a:p>
        </p:txBody>
      </p:sp>
      <p:pic>
        <p:nvPicPr>
          <p:cNvPr id="4" name="Picture 2">
            <a:extLst>
              <a:ext uri="{FF2B5EF4-FFF2-40B4-BE49-F238E27FC236}">
                <a16:creationId xmlns:a16="http://schemas.microsoft.com/office/drawing/2014/main" id="{0AF0FFA7-BEC3-49DD-A3A2-D8155BF751C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573" r="66817" b="85431"/>
          <a:stretch/>
        </p:blipFill>
        <p:spPr bwMode="auto">
          <a:xfrm>
            <a:off x="4253618" y="149459"/>
            <a:ext cx="3062869" cy="9047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23841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D939CDE7-316B-4C00-A4A0-4EEF602EE710}"/>
              </a:ext>
            </a:extLst>
          </p:cNvPr>
          <p:cNvSpPr>
            <a:spLocks noGrp="1"/>
          </p:cNvSpPr>
          <p:nvPr>
            <p:ph type="title"/>
          </p:nvPr>
        </p:nvSpPr>
        <p:spPr>
          <a:xfrm>
            <a:off x="544286" y="491001"/>
            <a:ext cx="10515600" cy="374699"/>
          </a:xfrm>
        </p:spPr>
        <p:txBody>
          <a:bodyPr>
            <a:normAutofit fontScale="90000"/>
          </a:bodyPr>
          <a:lstStyle/>
          <a:p>
            <a:r>
              <a:rPr lang="en-CA" b="1" dirty="0" err="1">
                <a:solidFill>
                  <a:srgbClr val="FF0000"/>
                </a:solidFill>
              </a:rPr>
              <a:t>Jacoco</a:t>
            </a:r>
            <a:r>
              <a:rPr lang="en-CA" b="1" dirty="0">
                <a:solidFill>
                  <a:srgbClr val="FF0000"/>
                </a:solidFill>
              </a:rPr>
              <a:t> Coverage Report</a:t>
            </a:r>
          </a:p>
        </p:txBody>
      </p:sp>
      <p:pic>
        <p:nvPicPr>
          <p:cNvPr id="6" name="Picture 5">
            <a:extLst>
              <a:ext uri="{FF2B5EF4-FFF2-40B4-BE49-F238E27FC236}">
                <a16:creationId xmlns:a16="http://schemas.microsoft.com/office/drawing/2014/main" id="{143FF108-BA67-4A40-BBD9-4581E17A0D64}"/>
              </a:ext>
            </a:extLst>
          </p:cNvPr>
          <p:cNvPicPr>
            <a:picLocks noChangeAspect="1"/>
          </p:cNvPicPr>
          <p:nvPr/>
        </p:nvPicPr>
        <p:blipFill rotWithShape="1">
          <a:blip r:embed="rId3"/>
          <a:srcRect l="4465" t="11313" r="51817" b="70640"/>
          <a:stretch/>
        </p:blipFill>
        <p:spPr>
          <a:xfrm>
            <a:off x="467634" y="1750916"/>
            <a:ext cx="11256731" cy="2613892"/>
          </a:xfrm>
          <a:prstGeom prst="rect">
            <a:avLst/>
          </a:prstGeom>
        </p:spPr>
      </p:pic>
    </p:spTree>
    <p:extLst>
      <p:ext uri="{BB962C8B-B14F-4D97-AF65-F5344CB8AC3E}">
        <p14:creationId xmlns:p14="http://schemas.microsoft.com/office/powerpoint/2010/main" val="31516874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E37476-CB58-4218-85EB-4157CBA2A063}"/>
              </a:ext>
            </a:extLst>
          </p:cNvPr>
          <p:cNvSpPr>
            <a:spLocks noGrp="1"/>
          </p:cNvSpPr>
          <p:nvPr>
            <p:ph type="title"/>
          </p:nvPr>
        </p:nvSpPr>
        <p:spPr>
          <a:xfrm>
            <a:off x="838200" y="365125"/>
            <a:ext cx="10515600" cy="747683"/>
          </a:xfrm>
        </p:spPr>
        <p:txBody>
          <a:bodyPr>
            <a:normAutofit/>
          </a:bodyPr>
          <a:lstStyle/>
          <a:p>
            <a:pPr algn="ctr">
              <a:lnSpc>
                <a:spcPct val="107000"/>
              </a:lnSpc>
              <a:spcAft>
                <a:spcPts val="800"/>
              </a:spcAft>
            </a:pPr>
            <a:r>
              <a:rPr lang="en-CA" sz="3600" b="1" dirty="0">
                <a:solidFill>
                  <a:srgbClr val="FF0000"/>
                </a:solidFill>
                <a:effectLst/>
                <a:latin typeface="Roboto" panose="02000000000000000000" pitchFamily="2" charset="0"/>
                <a:ea typeface="Calibri" panose="020F0502020204030204" pitchFamily="34" charset="0"/>
                <a:cs typeface="Times New Roman" panose="02020603050405020304" pitchFamily="18" charset="0"/>
              </a:rPr>
              <a:t>Requirements/Features </a:t>
            </a:r>
            <a:endParaRPr lang="en-CA" sz="3600" b="1"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CE84A799-E491-41B7-9469-C9F118FC6EF2}"/>
              </a:ext>
            </a:extLst>
          </p:cNvPr>
          <p:cNvSpPr>
            <a:spLocks noGrp="1"/>
          </p:cNvSpPr>
          <p:nvPr>
            <p:ph idx="1"/>
          </p:nvPr>
        </p:nvSpPr>
        <p:spPr>
          <a:xfrm>
            <a:off x="439947" y="1475117"/>
            <a:ext cx="11197087" cy="4701846"/>
          </a:xfrm>
        </p:spPr>
        <p:txBody>
          <a:bodyPr>
            <a:normAutofit/>
          </a:bodyPr>
          <a:lstStyle/>
          <a:p>
            <a:pPr indent="0">
              <a:lnSpc>
                <a:spcPct val="150000"/>
              </a:lnSpc>
              <a:buNone/>
            </a:pPr>
            <a:r>
              <a:rPr lang="en-CA" sz="2000" b="1" u="sng" dirty="0">
                <a:effectLst/>
                <a:latin typeface="Roboto" panose="02000000000000000000" pitchFamily="2" charset="0"/>
                <a:ea typeface="Roboto" panose="02000000000000000000" pitchFamily="2" charset="0"/>
                <a:cs typeface="Times New Roman" panose="02020603050405020304" pitchFamily="18" charset="0"/>
              </a:rPr>
              <a:t>Sprint 3. </a:t>
            </a:r>
          </a:p>
          <a:p>
            <a:pPr indent="0">
              <a:lnSpc>
                <a:spcPct val="150000"/>
              </a:lnSpc>
              <a:buNone/>
            </a:pPr>
            <a:r>
              <a:rPr lang="en-CA" sz="2200" dirty="0">
                <a:effectLst/>
                <a:latin typeface="Roboto" panose="02000000000000000000" pitchFamily="2" charset="0"/>
                <a:ea typeface="Roboto" panose="02000000000000000000" pitchFamily="2" charset="0"/>
                <a:cs typeface="Times New Roman" panose="02020603050405020304" pitchFamily="18" charset="0"/>
              </a:rPr>
              <a:t>For this first sprint, our target is to create a report-service microservice. It will be responsible for generating the patient’s risk level for developing diabetes based on the doctor's records. The report should include the patient’s demographics, along with the risk level. Make sure the finished microservice is tested and deployable in Docker. Need to create the REST API documentation for this microservice. </a:t>
            </a:r>
          </a:p>
        </p:txBody>
      </p:sp>
    </p:spTree>
    <p:extLst>
      <p:ext uri="{BB962C8B-B14F-4D97-AF65-F5344CB8AC3E}">
        <p14:creationId xmlns:p14="http://schemas.microsoft.com/office/powerpoint/2010/main" val="41361929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E894A5-D070-4C29-8395-27202E033875}"/>
              </a:ext>
            </a:extLst>
          </p:cNvPr>
          <p:cNvSpPr>
            <a:spLocks noGrp="1"/>
          </p:cNvSpPr>
          <p:nvPr>
            <p:ph type="title"/>
          </p:nvPr>
        </p:nvSpPr>
        <p:spPr>
          <a:xfrm>
            <a:off x="324192" y="260195"/>
            <a:ext cx="3733893" cy="1066677"/>
          </a:xfrm>
        </p:spPr>
        <p:txBody>
          <a:bodyPr>
            <a:normAutofit fontScale="90000"/>
          </a:bodyPr>
          <a:lstStyle/>
          <a:p>
            <a:r>
              <a:rPr lang="en-CA" sz="4800" b="1" dirty="0" err="1">
                <a:solidFill>
                  <a:srgbClr val="FF0000"/>
                </a:solidFill>
              </a:rPr>
              <a:t>Surefire</a:t>
            </a:r>
            <a:r>
              <a:rPr lang="en-CA" sz="4800" b="1" dirty="0">
                <a:solidFill>
                  <a:srgbClr val="FF0000"/>
                </a:solidFill>
              </a:rPr>
              <a:t> Report</a:t>
            </a:r>
          </a:p>
        </p:txBody>
      </p:sp>
      <p:pic>
        <p:nvPicPr>
          <p:cNvPr id="4" name="Picture 3">
            <a:extLst>
              <a:ext uri="{FF2B5EF4-FFF2-40B4-BE49-F238E27FC236}">
                <a16:creationId xmlns:a16="http://schemas.microsoft.com/office/drawing/2014/main" id="{D6D47282-5B04-4169-B5B0-5427820B7ED4}"/>
              </a:ext>
            </a:extLst>
          </p:cNvPr>
          <p:cNvPicPr>
            <a:picLocks noChangeAspect="1"/>
          </p:cNvPicPr>
          <p:nvPr/>
        </p:nvPicPr>
        <p:blipFill rotWithShape="1">
          <a:blip r:embed="rId3"/>
          <a:srcRect l="19167" t="9967" r="8031" b="48417"/>
          <a:stretch/>
        </p:blipFill>
        <p:spPr>
          <a:xfrm>
            <a:off x="324192" y="1080653"/>
            <a:ext cx="11777413" cy="3786911"/>
          </a:xfrm>
          <a:prstGeom prst="rect">
            <a:avLst/>
          </a:prstGeom>
        </p:spPr>
      </p:pic>
    </p:spTree>
    <p:extLst>
      <p:ext uri="{BB962C8B-B14F-4D97-AF65-F5344CB8AC3E}">
        <p14:creationId xmlns:p14="http://schemas.microsoft.com/office/powerpoint/2010/main" val="31090769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D939CDE7-316B-4C00-A4A0-4EEF602EE710}"/>
              </a:ext>
            </a:extLst>
          </p:cNvPr>
          <p:cNvSpPr>
            <a:spLocks noGrp="1"/>
          </p:cNvSpPr>
          <p:nvPr>
            <p:ph type="title"/>
          </p:nvPr>
        </p:nvSpPr>
        <p:spPr>
          <a:xfrm>
            <a:off x="544286" y="491001"/>
            <a:ext cx="10515600" cy="374699"/>
          </a:xfrm>
        </p:spPr>
        <p:txBody>
          <a:bodyPr>
            <a:normAutofit fontScale="90000"/>
          </a:bodyPr>
          <a:lstStyle/>
          <a:p>
            <a:r>
              <a:rPr lang="en-CA" b="1" dirty="0" err="1">
                <a:solidFill>
                  <a:srgbClr val="FF0000"/>
                </a:solidFill>
              </a:rPr>
              <a:t>Jacoco</a:t>
            </a:r>
            <a:r>
              <a:rPr lang="en-CA" b="1" dirty="0">
                <a:solidFill>
                  <a:srgbClr val="FF0000"/>
                </a:solidFill>
              </a:rPr>
              <a:t> Coverage Report</a:t>
            </a:r>
          </a:p>
        </p:txBody>
      </p:sp>
      <p:pic>
        <p:nvPicPr>
          <p:cNvPr id="6" name="Content Placeholder 5">
            <a:extLst>
              <a:ext uri="{FF2B5EF4-FFF2-40B4-BE49-F238E27FC236}">
                <a16:creationId xmlns:a16="http://schemas.microsoft.com/office/drawing/2014/main" id="{EB64F464-B2B6-42F8-8148-D13FCE263C2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01572" y="1804066"/>
            <a:ext cx="11427117" cy="2723327"/>
          </a:xfrm>
        </p:spPr>
      </p:pic>
    </p:spTree>
    <p:extLst>
      <p:ext uri="{BB962C8B-B14F-4D97-AF65-F5344CB8AC3E}">
        <p14:creationId xmlns:p14="http://schemas.microsoft.com/office/powerpoint/2010/main" val="37392648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E894A5-D070-4C29-8395-27202E033875}"/>
              </a:ext>
            </a:extLst>
          </p:cNvPr>
          <p:cNvSpPr>
            <a:spLocks noGrp="1"/>
          </p:cNvSpPr>
          <p:nvPr>
            <p:ph type="title"/>
          </p:nvPr>
        </p:nvSpPr>
        <p:spPr>
          <a:xfrm>
            <a:off x="324192" y="260195"/>
            <a:ext cx="3733893" cy="1066677"/>
          </a:xfrm>
        </p:spPr>
        <p:txBody>
          <a:bodyPr>
            <a:normAutofit fontScale="90000"/>
          </a:bodyPr>
          <a:lstStyle/>
          <a:p>
            <a:r>
              <a:rPr lang="en-CA" sz="4800" b="1" dirty="0" err="1">
                <a:solidFill>
                  <a:srgbClr val="FF0000"/>
                </a:solidFill>
              </a:rPr>
              <a:t>Surefire</a:t>
            </a:r>
            <a:r>
              <a:rPr lang="en-CA" sz="4800" b="1" dirty="0">
                <a:solidFill>
                  <a:srgbClr val="FF0000"/>
                </a:solidFill>
              </a:rPr>
              <a:t> Report</a:t>
            </a:r>
          </a:p>
        </p:txBody>
      </p:sp>
      <p:pic>
        <p:nvPicPr>
          <p:cNvPr id="5" name="Picture 4">
            <a:extLst>
              <a:ext uri="{FF2B5EF4-FFF2-40B4-BE49-F238E27FC236}">
                <a16:creationId xmlns:a16="http://schemas.microsoft.com/office/drawing/2014/main" id="{094E8E2A-91C9-4764-9C5C-9F43238B7907}"/>
              </a:ext>
            </a:extLst>
          </p:cNvPr>
          <p:cNvPicPr>
            <a:picLocks noChangeAspect="1"/>
          </p:cNvPicPr>
          <p:nvPr/>
        </p:nvPicPr>
        <p:blipFill rotWithShape="1">
          <a:blip r:embed="rId3"/>
          <a:srcRect l="27500" t="9697" r="14091" b="48687"/>
          <a:stretch/>
        </p:blipFill>
        <p:spPr>
          <a:xfrm>
            <a:off x="324192" y="1228436"/>
            <a:ext cx="11661309" cy="4673600"/>
          </a:xfrm>
          <a:prstGeom prst="rect">
            <a:avLst/>
          </a:prstGeom>
        </p:spPr>
      </p:pic>
    </p:spTree>
    <p:extLst>
      <p:ext uri="{BB962C8B-B14F-4D97-AF65-F5344CB8AC3E}">
        <p14:creationId xmlns:p14="http://schemas.microsoft.com/office/powerpoint/2010/main" val="28500615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D939CDE7-316B-4C00-A4A0-4EEF602EE710}"/>
              </a:ext>
            </a:extLst>
          </p:cNvPr>
          <p:cNvSpPr>
            <a:spLocks noGrp="1"/>
          </p:cNvSpPr>
          <p:nvPr>
            <p:ph type="title"/>
          </p:nvPr>
        </p:nvSpPr>
        <p:spPr>
          <a:xfrm>
            <a:off x="544286" y="491001"/>
            <a:ext cx="10515600" cy="374699"/>
          </a:xfrm>
        </p:spPr>
        <p:txBody>
          <a:bodyPr>
            <a:normAutofit fontScale="90000"/>
          </a:bodyPr>
          <a:lstStyle/>
          <a:p>
            <a:r>
              <a:rPr lang="en-CA" b="1" dirty="0" err="1">
                <a:solidFill>
                  <a:srgbClr val="FF0000"/>
                </a:solidFill>
              </a:rPr>
              <a:t>Jacoco</a:t>
            </a:r>
            <a:r>
              <a:rPr lang="en-CA" b="1" dirty="0">
                <a:solidFill>
                  <a:srgbClr val="FF0000"/>
                </a:solidFill>
              </a:rPr>
              <a:t> Coverage Report</a:t>
            </a:r>
          </a:p>
        </p:txBody>
      </p:sp>
      <p:pic>
        <p:nvPicPr>
          <p:cNvPr id="5" name="Content Placeholder 4">
            <a:extLst>
              <a:ext uri="{FF2B5EF4-FFF2-40B4-BE49-F238E27FC236}">
                <a16:creationId xmlns:a16="http://schemas.microsoft.com/office/drawing/2014/main" id="{4551079E-EC45-400C-8294-92ED37CC79E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48268" y="1743510"/>
            <a:ext cx="11637437" cy="2761583"/>
          </a:xfrm>
        </p:spPr>
      </p:pic>
    </p:spTree>
    <p:extLst>
      <p:ext uri="{BB962C8B-B14F-4D97-AF65-F5344CB8AC3E}">
        <p14:creationId xmlns:p14="http://schemas.microsoft.com/office/powerpoint/2010/main" val="1365117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8C27FA0-70A9-4DC5-900A-686A4E85A77D}"/>
              </a:ext>
            </a:extLst>
          </p:cNvPr>
          <p:cNvSpPr>
            <a:spLocks noGrp="1"/>
          </p:cNvSpPr>
          <p:nvPr>
            <p:ph idx="1"/>
          </p:nvPr>
        </p:nvSpPr>
        <p:spPr>
          <a:xfrm>
            <a:off x="3774313" y="187561"/>
            <a:ext cx="3719308" cy="6393365"/>
          </a:xfrm>
        </p:spPr>
        <p:txBody>
          <a:bodyPr>
            <a:noAutofit/>
          </a:bodyPr>
          <a:lstStyle/>
          <a:p>
            <a:pPr>
              <a:lnSpc>
                <a:spcPct val="150000"/>
              </a:lnSpc>
            </a:pPr>
            <a:r>
              <a:rPr lang="en-GB" sz="1100" dirty="0">
                <a:latin typeface="Roboto" panose="02000000000000000000" pitchFamily="2" charset="0"/>
                <a:ea typeface="Roboto" panose="02000000000000000000" pitchFamily="2" charset="0"/>
              </a:rPr>
              <a:t>Objective of the project</a:t>
            </a:r>
          </a:p>
          <a:p>
            <a:pPr lvl="1">
              <a:lnSpc>
                <a:spcPct val="150000"/>
              </a:lnSpc>
            </a:pPr>
            <a:r>
              <a:rPr lang="en-CA" sz="1100" dirty="0">
                <a:effectLst/>
                <a:latin typeface="Roboto" panose="02000000000000000000" pitchFamily="2" charset="0"/>
                <a:ea typeface="Roboto" panose="02000000000000000000" pitchFamily="2" charset="0"/>
                <a:cs typeface="Times New Roman" panose="02020603050405020304" pitchFamily="18" charset="0"/>
              </a:rPr>
              <a:t>Problem to be solved </a:t>
            </a:r>
          </a:p>
          <a:p>
            <a:pPr lvl="1">
              <a:lnSpc>
                <a:spcPct val="150000"/>
              </a:lnSpc>
            </a:pPr>
            <a:r>
              <a:rPr lang="en-CA" sz="1100" dirty="0">
                <a:effectLst/>
                <a:latin typeface="Roboto" panose="02000000000000000000" pitchFamily="2" charset="0"/>
                <a:ea typeface="Roboto" panose="02000000000000000000" pitchFamily="2" charset="0"/>
                <a:cs typeface="Times New Roman" panose="02020603050405020304" pitchFamily="18" charset="0"/>
              </a:rPr>
              <a:t>Solution</a:t>
            </a:r>
          </a:p>
          <a:p>
            <a:pPr>
              <a:lnSpc>
                <a:spcPct val="150000"/>
              </a:lnSpc>
            </a:pPr>
            <a:r>
              <a:rPr lang="en-CA" sz="1100" i="0" dirty="0">
                <a:effectLst/>
                <a:latin typeface="Roboto" panose="02000000000000000000" pitchFamily="2" charset="0"/>
                <a:ea typeface="Roboto" panose="02000000000000000000" pitchFamily="2" charset="0"/>
              </a:rPr>
              <a:t>The technical stack of this application</a:t>
            </a:r>
          </a:p>
          <a:p>
            <a:pPr>
              <a:lnSpc>
                <a:spcPct val="150000"/>
              </a:lnSpc>
            </a:pPr>
            <a:r>
              <a:rPr lang="en-CA" sz="1100" dirty="0">
                <a:effectLst/>
                <a:latin typeface="Roboto" panose="02000000000000000000" pitchFamily="2" charset="0"/>
                <a:ea typeface="Roboto" panose="02000000000000000000" pitchFamily="2" charset="0"/>
                <a:cs typeface="Times New Roman" panose="02020603050405020304" pitchFamily="18" charset="0"/>
              </a:rPr>
              <a:t>Requirements/Features</a:t>
            </a:r>
          </a:p>
          <a:p>
            <a:pPr lvl="1">
              <a:lnSpc>
                <a:spcPct val="150000"/>
              </a:lnSpc>
            </a:pPr>
            <a:r>
              <a:rPr lang="en-CA" sz="1100" dirty="0">
                <a:latin typeface="Roboto" panose="02000000000000000000" pitchFamily="2" charset="0"/>
                <a:ea typeface="Roboto" panose="02000000000000000000" pitchFamily="2" charset="0"/>
                <a:cs typeface="Times New Roman" panose="02020603050405020304" pitchFamily="18" charset="0"/>
              </a:rPr>
              <a:t>Sprint 1</a:t>
            </a:r>
            <a:r>
              <a:rPr lang="en-CA" sz="1100" dirty="0">
                <a:effectLst/>
                <a:latin typeface="Roboto" panose="02000000000000000000" pitchFamily="2" charset="0"/>
                <a:ea typeface="Roboto" panose="02000000000000000000" pitchFamily="2" charset="0"/>
                <a:cs typeface="Times New Roman" panose="02020603050405020304" pitchFamily="18" charset="0"/>
              </a:rPr>
              <a:t> </a:t>
            </a:r>
          </a:p>
          <a:p>
            <a:pPr>
              <a:lnSpc>
                <a:spcPct val="150000"/>
              </a:lnSpc>
            </a:pPr>
            <a:r>
              <a:rPr lang="en-GB" sz="1100" dirty="0" err="1">
                <a:latin typeface="Roboto" panose="02000000000000000000" pitchFamily="2" charset="0"/>
                <a:ea typeface="Roboto" panose="02000000000000000000" pitchFamily="2" charset="0"/>
              </a:rPr>
              <a:t>SureFire</a:t>
            </a:r>
            <a:r>
              <a:rPr lang="en-GB" sz="1100" dirty="0">
                <a:latin typeface="Roboto" panose="02000000000000000000" pitchFamily="2" charset="0"/>
                <a:ea typeface="Roboto" panose="02000000000000000000" pitchFamily="2" charset="0"/>
              </a:rPr>
              <a:t> Report  (patient-service) </a:t>
            </a:r>
          </a:p>
          <a:p>
            <a:pPr>
              <a:lnSpc>
                <a:spcPct val="150000"/>
              </a:lnSpc>
            </a:pPr>
            <a:r>
              <a:rPr lang="en-CA" sz="1100" dirty="0" err="1">
                <a:latin typeface="Roboto" panose="02000000000000000000" pitchFamily="2" charset="0"/>
                <a:ea typeface="Roboto" panose="02000000000000000000" pitchFamily="2" charset="0"/>
              </a:rPr>
              <a:t>Jacoco</a:t>
            </a:r>
            <a:r>
              <a:rPr lang="en-CA" sz="1100" dirty="0">
                <a:latin typeface="Roboto" panose="02000000000000000000" pitchFamily="2" charset="0"/>
                <a:ea typeface="Roboto" panose="02000000000000000000" pitchFamily="2" charset="0"/>
              </a:rPr>
              <a:t> Coverage Report</a:t>
            </a:r>
            <a:r>
              <a:rPr lang="en-GB" sz="1100" dirty="0">
                <a:latin typeface="Roboto" panose="02000000000000000000" pitchFamily="2" charset="0"/>
                <a:ea typeface="Roboto" panose="02000000000000000000" pitchFamily="2" charset="0"/>
              </a:rPr>
              <a:t> (patient-service) </a:t>
            </a:r>
          </a:p>
          <a:p>
            <a:pPr>
              <a:lnSpc>
                <a:spcPct val="150000"/>
              </a:lnSpc>
            </a:pPr>
            <a:r>
              <a:rPr lang="en-CA" sz="1100" dirty="0">
                <a:effectLst/>
                <a:latin typeface="Roboto" panose="02000000000000000000" pitchFamily="2" charset="0"/>
                <a:ea typeface="Roboto" panose="02000000000000000000" pitchFamily="2" charset="0"/>
                <a:cs typeface="Times New Roman" panose="02020603050405020304" pitchFamily="18" charset="0"/>
              </a:rPr>
              <a:t>Requirements/Features</a:t>
            </a:r>
          </a:p>
          <a:p>
            <a:pPr lvl="1">
              <a:lnSpc>
                <a:spcPct val="150000"/>
              </a:lnSpc>
            </a:pPr>
            <a:r>
              <a:rPr lang="en-CA" sz="1100" dirty="0">
                <a:latin typeface="Roboto" panose="02000000000000000000" pitchFamily="2" charset="0"/>
                <a:ea typeface="Roboto" panose="02000000000000000000" pitchFamily="2" charset="0"/>
                <a:cs typeface="Times New Roman" panose="02020603050405020304" pitchFamily="18" charset="0"/>
              </a:rPr>
              <a:t>Sprint 2</a:t>
            </a:r>
            <a:r>
              <a:rPr lang="en-CA" sz="1100" dirty="0">
                <a:effectLst/>
                <a:latin typeface="Roboto" panose="02000000000000000000" pitchFamily="2" charset="0"/>
                <a:ea typeface="Roboto" panose="02000000000000000000" pitchFamily="2" charset="0"/>
                <a:cs typeface="Times New Roman" panose="02020603050405020304" pitchFamily="18" charset="0"/>
              </a:rPr>
              <a:t> </a:t>
            </a:r>
          </a:p>
          <a:p>
            <a:pPr>
              <a:lnSpc>
                <a:spcPct val="150000"/>
              </a:lnSpc>
            </a:pPr>
            <a:r>
              <a:rPr lang="en-GB" sz="1100" dirty="0" err="1">
                <a:latin typeface="Roboto" panose="02000000000000000000" pitchFamily="2" charset="0"/>
                <a:ea typeface="Roboto" panose="02000000000000000000" pitchFamily="2" charset="0"/>
              </a:rPr>
              <a:t>SureFire</a:t>
            </a:r>
            <a:r>
              <a:rPr lang="en-GB" sz="1100" dirty="0">
                <a:latin typeface="Roboto" panose="02000000000000000000" pitchFamily="2" charset="0"/>
                <a:ea typeface="Roboto" panose="02000000000000000000" pitchFamily="2" charset="0"/>
              </a:rPr>
              <a:t> Report  (history-service) </a:t>
            </a:r>
          </a:p>
          <a:p>
            <a:pPr>
              <a:lnSpc>
                <a:spcPct val="150000"/>
              </a:lnSpc>
            </a:pPr>
            <a:r>
              <a:rPr lang="en-CA" sz="1100" dirty="0" err="1">
                <a:latin typeface="Roboto" panose="02000000000000000000" pitchFamily="2" charset="0"/>
                <a:ea typeface="Roboto" panose="02000000000000000000" pitchFamily="2" charset="0"/>
              </a:rPr>
              <a:t>Jacoco</a:t>
            </a:r>
            <a:r>
              <a:rPr lang="en-CA" sz="1100" dirty="0">
                <a:latin typeface="Roboto" panose="02000000000000000000" pitchFamily="2" charset="0"/>
                <a:ea typeface="Roboto" panose="02000000000000000000" pitchFamily="2" charset="0"/>
              </a:rPr>
              <a:t> Coverage Report</a:t>
            </a:r>
            <a:r>
              <a:rPr lang="en-GB" sz="1100" dirty="0">
                <a:latin typeface="Roboto" panose="02000000000000000000" pitchFamily="2" charset="0"/>
                <a:ea typeface="Roboto" panose="02000000000000000000" pitchFamily="2" charset="0"/>
              </a:rPr>
              <a:t> (history-service) </a:t>
            </a:r>
          </a:p>
          <a:p>
            <a:pPr>
              <a:lnSpc>
                <a:spcPct val="150000"/>
              </a:lnSpc>
            </a:pPr>
            <a:r>
              <a:rPr lang="en-CA" sz="1100" dirty="0">
                <a:effectLst/>
                <a:latin typeface="Roboto" panose="02000000000000000000" pitchFamily="2" charset="0"/>
                <a:ea typeface="Roboto" panose="02000000000000000000" pitchFamily="2" charset="0"/>
                <a:cs typeface="Times New Roman" panose="02020603050405020304" pitchFamily="18" charset="0"/>
              </a:rPr>
              <a:t>Requirements/Features</a:t>
            </a:r>
          </a:p>
          <a:p>
            <a:pPr lvl="1">
              <a:lnSpc>
                <a:spcPct val="150000"/>
              </a:lnSpc>
            </a:pPr>
            <a:r>
              <a:rPr lang="en-CA" sz="1100" dirty="0">
                <a:latin typeface="Roboto" panose="02000000000000000000" pitchFamily="2" charset="0"/>
                <a:ea typeface="Roboto" panose="02000000000000000000" pitchFamily="2" charset="0"/>
                <a:cs typeface="Times New Roman" panose="02020603050405020304" pitchFamily="18" charset="0"/>
              </a:rPr>
              <a:t>Sprint 3</a:t>
            </a:r>
            <a:r>
              <a:rPr lang="en-CA" sz="1100" dirty="0">
                <a:effectLst/>
                <a:latin typeface="Roboto" panose="02000000000000000000" pitchFamily="2" charset="0"/>
                <a:ea typeface="Roboto" panose="02000000000000000000" pitchFamily="2" charset="0"/>
                <a:cs typeface="Times New Roman" panose="02020603050405020304" pitchFamily="18" charset="0"/>
              </a:rPr>
              <a:t> </a:t>
            </a:r>
          </a:p>
          <a:p>
            <a:pPr>
              <a:lnSpc>
                <a:spcPct val="150000"/>
              </a:lnSpc>
            </a:pPr>
            <a:r>
              <a:rPr lang="en-GB" sz="1100" dirty="0" err="1">
                <a:latin typeface="Roboto" panose="02000000000000000000" pitchFamily="2" charset="0"/>
                <a:ea typeface="Roboto" panose="02000000000000000000" pitchFamily="2" charset="0"/>
              </a:rPr>
              <a:t>SureFire</a:t>
            </a:r>
            <a:r>
              <a:rPr lang="en-GB" sz="1100" dirty="0">
                <a:latin typeface="Roboto" panose="02000000000000000000" pitchFamily="2" charset="0"/>
                <a:ea typeface="Roboto" panose="02000000000000000000" pitchFamily="2" charset="0"/>
              </a:rPr>
              <a:t> Report  (report-service) </a:t>
            </a:r>
          </a:p>
          <a:p>
            <a:pPr>
              <a:lnSpc>
                <a:spcPct val="150000"/>
              </a:lnSpc>
            </a:pPr>
            <a:r>
              <a:rPr lang="en-CA" sz="1100" dirty="0" err="1">
                <a:latin typeface="Roboto" panose="02000000000000000000" pitchFamily="2" charset="0"/>
                <a:ea typeface="Roboto" panose="02000000000000000000" pitchFamily="2" charset="0"/>
              </a:rPr>
              <a:t>Jacoco</a:t>
            </a:r>
            <a:r>
              <a:rPr lang="en-CA" sz="1100" dirty="0">
                <a:latin typeface="Roboto" panose="02000000000000000000" pitchFamily="2" charset="0"/>
                <a:ea typeface="Roboto" panose="02000000000000000000" pitchFamily="2" charset="0"/>
              </a:rPr>
              <a:t> Coverage Report</a:t>
            </a:r>
            <a:r>
              <a:rPr lang="en-GB" sz="1100" dirty="0">
                <a:latin typeface="Roboto" panose="02000000000000000000" pitchFamily="2" charset="0"/>
                <a:ea typeface="Roboto" panose="02000000000000000000" pitchFamily="2" charset="0"/>
              </a:rPr>
              <a:t> (report-service)           </a:t>
            </a:r>
          </a:p>
          <a:p>
            <a:pPr>
              <a:lnSpc>
                <a:spcPct val="150000"/>
              </a:lnSpc>
            </a:pPr>
            <a:r>
              <a:rPr lang="en-GB" sz="1100" dirty="0" err="1">
                <a:latin typeface="Roboto" panose="02000000000000000000" pitchFamily="2" charset="0"/>
                <a:ea typeface="Roboto" panose="02000000000000000000" pitchFamily="2" charset="0"/>
              </a:rPr>
              <a:t>SureFire</a:t>
            </a:r>
            <a:r>
              <a:rPr lang="en-GB" sz="1100" dirty="0">
                <a:latin typeface="Roboto" panose="02000000000000000000" pitchFamily="2" charset="0"/>
                <a:ea typeface="Roboto" panose="02000000000000000000" pitchFamily="2" charset="0"/>
              </a:rPr>
              <a:t> Report  (</a:t>
            </a:r>
            <a:r>
              <a:rPr lang="en-GB" sz="1100" dirty="0" err="1">
                <a:latin typeface="Roboto" panose="02000000000000000000" pitchFamily="2" charset="0"/>
                <a:ea typeface="Roboto" panose="02000000000000000000" pitchFamily="2" charset="0"/>
              </a:rPr>
              <a:t>ui</a:t>
            </a:r>
            <a:r>
              <a:rPr lang="en-GB" sz="1100" dirty="0">
                <a:latin typeface="Roboto" panose="02000000000000000000" pitchFamily="2" charset="0"/>
                <a:ea typeface="Roboto" panose="02000000000000000000" pitchFamily="2" charset="0"/>
              </a:rPr>
              <a:t>-service) </a:t>
            </a:r>
          </a:p>
          <a:p>
            <a:pPr>
              <a:lnSpc>
                <a:spcPct val="150000"/>
              </a:lnSpc>
            </a:pPr>
            <a:r>
              <a:rPr lang="en-CA" sz="1100" dirty="0" err="1">
                <a:latin typeface="Roboto" panose="02000000000000000000" pitchFamily="2" charset="0"/>
                <a:ea typeface="Roboto" panose="02000000000000000000" pitchFamily="2" charset="0"/>
              </a:rPr>
              <a:t>Jacoco</a:t>
            </a:r>
            <a:r>
              <a:rPr lang="en-CA" sz="1100" dirty="0">
                <a:latin typeface="Roboto" panose="02000000000000000000" pitchFamily="2" charset="0"/>
                <a:ea typeface="Roboto" panose="02000000000000000000" pitchFamily="2" charset="0"/>
              </a:rPr>
              <a:t> Coverage Report</a:t>
            </a:r>
            <a:r>
              <a:rPr lang="en-GB" sz="1100" dirty="0">
                <a:latin typeface="Roboto" panose="02000000000000000000" pitchFamily="2" charset="0"/>
                <a:ea typeface="Roboto" panose="02000000000000000000" pitchFamily="2" charset="0"/>
              </a:rPr>
              <a:t> (</a:t>
            </a:r>
            <a:r>
              <a:rPr lang="en-GB" sz="1100" dirty="0" err="1">
                <a:latin typeface="Roboto" panose="02000000000000000000" pitchFamily="2" charset="0"/>
                <a:ea typeface="Roboto" panose="02000000000000000000" pitchFamily="2" charset="0"/>
              </a:rPr>
              <a:t>ui</a:t>
            </a:r>
            <a:r>
              <a:rPr lang="en-GB" sz="1100" dirty="0">
                <a:latin typeface="Roboto" panose="02000000000000000000" pitchFamily="2" charset="0"/>
                <a:ea typeface="Roboto" panose="02000000000000000000" pitchFamily="2" charset="0"/>
              </a:rPr>
              <a:t>-service)           </a:t>
            </a:r>
          </a:p>
          <a:p>
            <a:pPr marL="0" indent="0">
              <a:lnSpc>
                <a:spcPct val="150000"/>
              </a:lnSpc>
              <a:buNone/>
            </a:pPr>
            <a:endParaRPr lang="en-GB" sz="1400" dirty="0">
              <a:latin typeface="Roboto" panose="02000000000000000000" pitchFamily="2" charset="0"/>
              <a:ea typeface="Roboto" panose="02000000000000000000" pitchFamily="2" charset="0"/>
            </a:endParaRPr>
          </a:p>
        </p:txBody>
      </p:sp>
      <p:sp>
        <p:nvSpPr>
          <p:cNvPr id="4" name="Title 1">
            <a:extLst>
              <a:ext uri="{FF2B5EF4-FFF2-40B4-BE49-F238E27FC236}">
                <a16:creationId xmlns:a16="http://schemas.microsoft.com/office/drawing/2014/main" id="{878078D4-99BB-45A8-AB3E-44BCCE86D38C}"/>
              </a:ext>
            </a:extLst>
          </p:cNvPr>
          <p:cNvSpPr>
            <a:spLocks noGrp="1"/>
          </p:cNvSpPr>
          <p:nvPr>
            <p:ph type="title"/>
          </p:nvPr>
        </p:nvSpPr>
        <p:spPr>
          <a:xfrm>
            <a:off x="757474" y="223878"/>
            <a:ext cx="2417956" cy="623616"/>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13000"/>
                        <a:lumOff val="87000"/>
                      </a:schemeClr>
                    </a:gs>
                    <a:gs pos="100000">
                      <a:schemeClr val="tx2">
                        <a:lumMod val="0"/>
                        <a:lumOff val="100000"/>
                      </a:schemeClr>
                    </a:gs>
                  </a:gsLst>
                  <a:lin ang="4800000" scaled="0"/>
                  <a:tileRect/>
                </a:gradFill>
                <a:latin typeface="+mj-lt"/>
                <a:ea typeface="+mj-ea"/>
                <a:cs typeface="+mj-cs"/>
              </a:defRPr>
            </a:lvl1pPr>
          </a:lstStyle>
          <a:p>
            <a:pPr algn="l"/>
            <a:r>
              <a:rPr lang="en-GB" sz="4400" b="1" dirty="0">
                <a:solidFill>
                  <a:srgbClr val="FF0000"/>
                </a:solidFill>
                <a:latin typeface="Roboto" panose="02000000000000000000" pitchFamily="2" charset="0"/>
                <a:ea typeface="Roboto" panose="02000000000000000000" pitchFamily="2" charset="0"/>
              </a:rPr>
              <a:t>Summary</a:t>
            </a:r>
          </a:p>
        </p:txBody>
      </p:sp>
    </p:spTree>
    <p:extLst>
      <p:ext uri="{BB962C8B-B14F-4D97-AF65-F5344CB8AC3E}">
        <p14:creationId xmlns:p14="http://schemas.microsoft.com/office/powerpoint/2010/main" val="24545548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9878C52-5096-468D-88A6-4533F13D4B40}"/>
              </a:ext>
            </a:extLst>
          </p:cNvPr>
          <p:cNvSpPr>
            <a:spLocks noGrp="1"/>
          </p:cNvSpPr>
          <p:nvPr>
            <p:ph idx="1"/>
          </p:nvPr>
        </p:nvSpPr>
        <p:spPr>
          <a:xfrm>
            <a:off x="364774" y="224227"/>
            <a:ext cx="10515600" cy="992098"/>
          </a:xfrm>
        </p:spPr>
        <p:txBody>
          <a:bodyPr>
            <a:noAutofit/>
          </a:bodyPr>
          <a:lstStyle/>
          <a:p>
            <a:pPr marL="0" indent="0" algn="ctr">
              <a:buNone/>
            </a:pPr>
            <a:r>
              <a:rPr lang="en-CA" b="1" dirty="0">
                <a:solidFill>
                  <a:srgbClr val="FF0000"/>
                </a:solidFill>
                <a:effectLst/>
                <a:latin typeface="Roboto" panose="02000000000000000000" pitchFamily="2" charset="0"/>
                <a:ea typeface="Calibri" panose="020F0502020204030204" pitchFamily="34" charset="0"/>
                <a:cs typeface="Times New Roman" panose="02020603050405020304" pitchFamily="18" charset="0"/>
              </a:rPr>
              <a:t>The main goal of the project is to develop an application to help physicians predict diabetes based on their notes. </a:t>
            </a:r>
            <a:endParaRPr lang="en-CA" b="1" dirty="0">
              <a:solidFill>
                <a:srgbClr val="FF0000"/>
              </a:solidFill>
            </a:endParaRPr>
          </a:p>
        </p:txBody>
      </p:sp>
      <p:sp>
        <p:nvSpPr>
          <p:cNvPr id="4" name="Content Placeholder 2">
            <a:extLst>
              <a:ext uri="{FF2B5EF4-FFF2-40B4-BE49-F238E27FC236}">
                <a16:creationId xmlns:a16="http://schemas.microsoft.com/office/drawing/2014/main" id="{9EDB64DE-8826-49B4-9E80-AA1B7C8AD8EA}"/>
              </a:ext>
            </a:extLst>
          </p:cNvPr>
          <p:cNvSpPr txBox="1">
            <a:spLocks/>
          </p:cNvSpPr>
          <p:nvPr/>
        </p:nvSpPr>
        <p:spPr>
          <a:xfrm>
            <a:off x="483205" y="1047853"/>
            <a:ext cx="11000938" cy="572465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spcAft>
                <a:spcPts val="800"/>
              </a:spcAft>
              <a:buNone/>
            </a:pPr>
            <a:r>
              <a:rPr lang="en-CA" sz="2000" b="1" u="sng" dirty="0">
                <a:effectLst/>
                <a:latin typeface="Roboto" panose="02000000000000000000" pitchFamily="2" charset="0"/>
                <a:ea typeface="Calibri" panose="020F0502020204030204" pitchFamily="34" charset="0"/>
                <a:cs typeface="Times New Roman" panose="02020603050405020304" pitchFamily="18" charset="0"/>
              </a:rPr>
              <a:t>Problem to be solved: </a:t>
            </a:r>
            <a:r>
              <a:rPr lang="en-CA" sz="2000" dirty="0">
                <a:effectLst/>
                <a:latin typeface="Roboto" panose="02000000000000000000" pitchFamily="2" charset="0"/>
                <a:ea typeface="Calibri" panose="020F0502020204030204" pitchFamily="34" charset="0"/>
                <a:cs typeface="Times New Roman" panose="02020603050405020304" pitchFamily="18" charset="0"/>
              </a:rPr>
              <a:t>Many patients suffer due to poor nutritional choices. They often select cheaper, high-sugar, and caloric foods instead of a balanced diet, including vegetables. Because of this, they are more susceptible to certain illnesses and diseases, such as type 2 diabetes. The </a:t>
            </a:r>
            <a:r>
              <a:rPr lang="en-CA" sz="2000" dirty="0" err="1">
                <a:effectLst/>
                <a:latin typeface="Roboto" panose="02000000000000000000" pitchFamily="2" charset="0"/>
                <a:ea typeface="Calibri" panose="020F0502020204030204" pitchFamily="34" charset="0"/>
                <a:cs typeface="Times New Roman" panose="02020603050405020304" pitchFamily="18" charset="0"/>
              </a:rPr>
              <a:t>the</a:t>
            </a:r>
            <a:r>
              <a:rPr lang="en-CA" sz="2000" dirty="0">
                <a:effectLst/>
                <a:latin typeface="Roboto" panose="02000000000000000000" pitchFamily="2" charset="0"/>
                <a:ea typeface="Calibri" panose="020F0502020204030204" pitchFamily="34" charset="0"/>
                <a:cs typeface="Times New Roman" panose="02020603050405020304" pitchFamily="18" charset="0"/>
              </a:rPr>
              <a:t> project is mainly focused on preventive care, that is, to help doctors identify patients at risk.</a:t>
            </a:r>
            <a:endParaRPr lang="uk-UA" sz="20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00000"/>
              </a:lnSpc>
              <a:spcAft>
                <a:spcPts val="800"/>
              </a:spcAft>
              <a:buNone/>
            </a:pPr>
            <a:r>
              <a:rPr lang="en-CA" sz="2000" b="1" u="sng" dirty="0">
                <a:effectLst/>
                <a:latin typeface="Roboto" panose="02000000000000000000" pitchFamily="2" charset="0"/>
                <a:ea typeface="Calibri" panose="020F0502020204030204" pitchFamily="34" charset="0"/>
                <a:cs typeface="Times New Roman" panose="02020603050405020304" pitchFamily="18" charset="0"/>
              </a:rPr>
              <a:t>Solution:  </a:t>
            </a:r>
            <a:endParaRPr lang="en-CA" sz="2000" b="1" u="sng" dirty="0">
              <a:effectLst/>
              <a:latin typeface="Calibri" panose="020F0502020204030204" pitchFamily="34" charset="0"/>
              <a:ea typeface="Calibri" panose="020F0502020204030204" pitchFamily="34" charset="0"/>
              <a:cs typeface="Times New Roman" panose="02020603050405020304" pitchFamily="18" charset="0"/>
            </a:endParaRPr>
          </a:p>
          <a:p>
            <a:pPr marL="571500" indent="-342900" algn="just">
              <a:lnSpc>
                <a:spcPct val="150000"/>
              </a:lnSpc>
            </a:pPr>
            <a:r>
              <a:rPr lang="en-CA" sz="2000" dirty="0">
                <a:effectLst/>
                <a:latin typeface="Roboto" panose="02000000000000000000" pitchFamily="2" charset="0"/>
                <a:ea typeface="Roboto" panose="02000000000000000000" pitchFamily="2" charset="0"/>
                <a:cs typeface="Times New Roman" panose="02020603050405020304" pitchFamily="18" charset="0"/>
              </a:rPr>
              <a:t>Develop an app with a user interface where the patient will be entered into the database with all the necessary information.</a:t>
            </a:r>
          </a:p>
          <a:p>
            <a:pPr marL="571500" indent="-342900" algn="just">
              <a:lnSpc>
                <a:spcPct val="150000"/>
              </a:lnSpc>
            </a:pPr>
            <a:r>
              <a:rPr lang="en-CA" sz="2000" dirty="0">
                <a:effectLst/>
                <a:latin typeface="Roboto" panose="02000000000000000000" pitchFamily="2" charset="0"/>
                <a:ea typeface="Roboto" panose="02000000000000000000" pitchFamily="2" charset="0"/>
                <a:cs typeface="Times New Roman" panose="02020603050405020304" pitchFamily="18" charset="0"/>
              </a:rPr>
              <a:t>The physician will be able to leave notes after each patient visit.</a:t>
            </a:r>
          </a:p>
          <a:p>
            <a:pPr marL="571500" indent="-342900">
              <a:lnSpc>
                <a:spcPct val="150000"/>
              </a:lnSpc>
            </a:pPr>
            <a:r>
              <a:rPr lang="en-CA" sz="2000" dirty="0">
                <a:effectLst/>
                <a:latin typeface="Roboto" panose="02000000000000000000" pitchFamily="2" charset="0"/>
                <a:ea typeface="Roboto" panose="02000000000000000000" pitchFamily="2" charset="0"/>
                <a:cs typeface="Times New Roman" panose="02020603050405020304" pitchFamily="18" charset="0"/>
              </a:rPr>
              <a:t>Based on the analysis of all the records made by the physician, the application will help to conclude what stage the patient is at.</a:t>
            </a:r>
            <a:br>
              <a:rPr lang="en-CA" sz="3200" dirty="0">
                <a:solidFill>
                  <a:srgbClr val="000000"/>
                </a:solidFill>
                <a:effectLst/>
                <a:latin typeface="Roboto" panose="02000000000000000000" pitchFamily="2" charset="0"/>
                <a:ea typeface="Calibri" panose="020F0502020204030204" pitchFamily="34" charset="0"/>
                <a:cs typeface="Times New Roman" panose="02020603050405020304" pitchFamily="18" charset="0"/>
              </a:rPr>
            </a:br>
            <a:endParaRPr lang="en-CA" b="1" dirty="0">
              <a:solidFill>
                <a:srgbClr val="FF0000"/>
              </a:solidFill>
            </a:endParaRPr>
          </a:p>
        </p:txBody>
      </p:sp>
    </p:spTree>
    <p:extLst>
      <p:ext uri="{BB962C8B-B14F-4D97-AF65-F5344CB8AC3E}">
        <p14:creationId xmlns:p14="http://schemas.microsoft.com/office/powerpoint/2010/main" val="37785359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8CACDA4-920C-4659-9441-5F0040F46D03}"/>
              </a:ext>
            </a:extLst>
          </p:cNvPr>
          <p:cNvSpPr>
            <a:spLocks noGrp="1"/>
          </p:cNvSpPr>
          <p:nvPr>
            <p:ph idx="1"/>
          </p:nvPr>
        </p:nvSpPr>
        <p:spPr>
          <a:xfrm>
            <a:off x="3071003" y="1112808"/>
            <a:ext cx="5477773" cy="5472550"/>
          </a:xfrm>
        </p:spPr>
        <p:txBody>
          <a:bodyPr>
            <a:normAutofit lnSpcReduction="10000"/>
          </a:bodyPr>
          <a:lstStyle/>
          <a:p>
            <a:pPr marL="0" indent="0">
              <a:buNone/>
            </a:pPr>
            <a:r>
              <a:rPr lang="en-CA" sz="2000" b="1" i="0" dirty="0">
                <a:solidFill>
                  <a:srgbClr val="1F2328"/>
                </a:solidFill>
                <a:effectLst/>
                <a:latin typeface="Roboto" panose="02000000000000000000" pitchFamily="2" charset="0"/>
                <a:ea typeface="Roboto" panose="02000000000000000000" pitchFamily="2" charset="0"/>
              </a:rPr>
              <a:t>Back-end logic</a:t>
            </a:r>
          </a:p>
          <a:p>
            <a:pPr lvl="2"/>
            <a:r>
              <a:rPr lang="en-CA" sz="1800" b="0" i="0" dirty="0">
                <a:solidFill>
                  <a:srgbClr val="1F2328"/>
                </a:solidFill>
                <a:effectLst/>
                <a:latin typeface="Roboto" panose="02000000000000000000" pitchFamily="2" charset="0"/>
                <a:ea typeface="Roboto" panose="02000000000000000000" pitchFamily="2" charset="0"/>
              </a:rPr>
              <a:t>Java </a:t>
            </a:r>
          </a:p>
          <a:p>
            <a:pPr lvl="2"/>
            <a:r>
              <a:rPr lang="en-CA" sz="1800" b="0" i="0" dirty="0">
                <a:solidFill>
                  <a:srgbClr val="1F2328"/>
                </a:solidFill>
                <a:effectLst/>
                <a:latin typeface="Roboto" panose="02000000000000000000" pitchFamily="2" charset="0"/>
                <a:ea typeface="Roboto" panose="02000000000000000000" pitchFamily="2" charset="0"/>
              </a:rPr>
              <a:t>Spring Boot Framework </a:t>
            </a:r>
          </a:p>
          <a:p>
            <a:pPr lvl="2"/>
            <a:r>
              <a:rPr lang="en-CA" sz="1800" b="0" i="0" dirty="0">
                <a:solidFill>
                  <a:srgbClr val="1F2328"/>
                </a:solidFill>
                <a:effectLst/>
                <a:latin typeface="Roboto" panose="02000000000000000000" pitchFamily="2" charset="0"/>
                <a:ea typeface="Roboto" panose="02000000000000000000" pitchFamily="2" charset="0"/>
              </a:rPr>
              <a:t>Maven</a:t>
            </a:r>
          </a:p>
          <a:p>
            <a:pPr lvl="2"/>
            <a:r>
              <a:rPr lang="en-CA" sz="1800" b="0" i="0" dirty="0" err="1">
                <a:solidFill>
                  <a:srgbClr val="1F2328"/>
                </a:solidFill>
                <a:effectLst/>
                <a:latin typeface="Roboto" panose="02000000000000000000" pitchFamily="2" charset="0"/>
                <a:ea typeface="Roboto" panose="02000000000000000000" pitchFamily="2" charset="0"/>
              </a:rPr>
              <a:t>Thymeleaf</a:t>
            </a:r>
            <a:endParaRPr lang="en-CA" sz="800" b="0" i="0" dirty="0">
              <a:solidFill>
                <a:srgbClr val="1F2328"/>
              </a:solidFill>
              <a:effectLst/>
              <a:latin typeface="Roboto" panose="02000000000000000000" pitchFamily="2" charset="0"/>
              <a:ea typeface="Roboto" panose="02000000000000000000" pitchFamily="2" charset="0"/>
            </a:endParaRPr>
          </a:p>
          <a:p>
            <a:pPr lvl="2"/>
            <a:endParaRPr lang="en-CA" sz="800" b="0" i="0" dirty="0">
              <a:solidFill>
                <a:srgbClr val="1F2328"/>
              </a:solidFill>
              <a:effectLst/>
              <a:latin typeface="Roboto" panose="02000000000000000000" pitchFamily="2" charset="0"/>
              <a:ea typeface="Roboto" panose="02000000000000000000" pitchFamily="2" charset="0"/>
            </a:endParaRPr>
          </a:p>
          <a:p>
            <a:pPr marL="0" indent="0">
              <a:buNone/>
            </a:pPr>
            <a:r>
              <a:rPr lang="en-CA" sz="2000" b="1" i="0" dirty="0">
                <a:solidFill>
                  <a:srgbClr val="1F2328"/>
                </a:solidFill>
                <a:effectLst/>
                <a:latin typeface="Roboto" panose="02000000000000000000" pitchFamily="2" charset="0"/>
                <a:ea typeface="Roboto" panose="02000000000000000000" pitchFamily="2" charset="0"/>
              </a:rPr>
              <a:t>Database management system</a:t>
            </a:r>
          </a:p>
          <a:p>
            <a:pPr lvl="2"/>
            <a:r>
              <a:rPr lang="en-CA" sz="1800" b="0" i="0" dirty="0">
                <a:solidFill>
                  <a:srgbClr val="1F2328"/>
                </a:solidFill>
                <a:effectLst/>
                <a:latin typeface="Roboto" panose="02000000000000000000" pitchFamily="2" charset="0"/>
                <a:ea typeface="Roboto" panose="02000000000000000000" pitchFamily="2" charset="0"/>
              </a:rPr>
              <a:t>MySQL</a:t>
            </a:r>
          </a:p>
          <a:p>
            <a:pPr lvl="2"/>
            <a:r>
              <a:rPr lang="en-CA" sz="1800" b="0" i="0" dirty="0">
                <a:solidFill>
                  <a:srgbClr val="1F2328"/>
                </a:solidFill>
                <a:effectLst/>
                <a:latin typeface="Roboto" panose="02000000000000000000" pitchFamily="2" charset="0"/>
                <a:ea typeface="Roboto" panose="02000000000000000000" pitchFamily="2" charset="0"/>
              </a:rPr>
              <a:t>Mongo NoSQL</a:t>
            </a:r>
          </a:p>
          <a:p>
            <a:pPr lvl="2"/>
            <a:endParaRPr lang="en-CA" sz="800" b="0" i="0" dirty="0">
              <a:solidFill>
                <a:srgbClr val="1F2328"/>
              </a:solidFill>
              <a:effectLst/>
              <a:latin typeface="Roboto" panose="02000000000000000000" pitchFamily="2" charset="0"/>
              <a:ea typeface="Roboto" panose="02000000000000000000" pitchFamily="2" charset="0"/>
            </a:endParaRPr>
          </a:p>
          <a:p>
            <a:pPr lvl="2"/>
            <a:endParaRPr lang="en-CA" sz="1800" dirty="0">
              <a:solidFill>
                <a:srgbClr val="1F2328"/>
              </a:solidFill>
              <a:latin typeface="Roboto" panose="02000000000000000000" pitchFamily="2" charset="0"/>
              <a:ea typeface="Roboto" panose="02000000000000000000" pitchFamily="2" charset="0"/>
            </a:endParaRPr>
          </a:p>
          <a:p>
            <a:pPr marL="0" indent="0">
              <a:buNone/>
            </a:pPr>
            <a:r>
              <a:rPr lang="en-CA" sz="2000" b="1" i="0" dirty="0">
                <a:solidFill>
                  <a:srgbClr val="1F2328"/>
                </a:solidFill>
                <a:effectLst/>
                <a:latin typeface="Roboto" panose="02000000000000000000" pitchFamily="2" charset="0"/>
                <a:ea typeface="Roboto" panose="02000000000000000000" pitchFamily="2" charset="0"/>
              </a:rPr>
              <a:t>Front-end design</a:t>
            </a:r>
          </a:p>
          <a:p>
            <a:pPr lvl="2"/>
            <a:r>
              <a:rPr lang="en-CA" sz="1900" i="0" dirty="0">
                <a:solidFill>
                  <a:srgbClr val="1F2328"/>
                </a:solidFill>
                <a:effectLst/>
                <a:latin typeface="Roboto" panose="02000000000000000000" pitchFamily="2" charset="0"/>
                <a:ea typeface="Roboto" panose="02000000000000000000" pitchFamily="2" charset="0"/>
              </a:rPr>
              <a:t>HTML</a:t>
            </a:r>
          </a:p>
          <a:p>
            <a:pPr lvl="2"/>
            <a:r>
              <a:rPr lang="en-CA" sz="1900" dirty="0">
                <a:solidFill>
                  <a:srgbClr val="1F2328"/>
                </a:solidFill>
                <a:latin typeface="Roboto" panose="02000000000000000000" pitchFamily="2" charset="0"/>
                <a:ea typeface="Roboto" panose="02000000000000000000" pitchFamily="2" charset="0"/>
              </a:rPr>
              <a:t>CSS</a:t>
            </a:r>
          </a:p>
          <a:p>
            <a:pPr lvl="2"/>
            <a:r>
              <a:rPr lang="en-CA" sz="1900" i="0" dirty="0">
                <a:solidFill>
                  <a:srgbClr val="202124"/>
                </a:solidFill>
                <a:effectLst/>
                <a:latin typeface="Roboto" panose="02000000000000000000" pitchFamily="2" charset="0"/>
                <a:ea typeface="Roboto" panose="02000000000000000000" pitchFamily="2" charset="0"/>
              </a:rPr>
              <a:t>JavaScript</a:t>
            </a:r>
          </a:p>
          <a:p>
            <a:pPr lvl="2"/>
            <a:r>
              <a:rPr lang="en-CA" sz="1900" i="0" dirty="0" err="1">
                <a:solidFill>
                  <a:srgbClr val="1F2328"/>
                </a:solidFill>
                <a:effectLst/>
                <a:latin typeface="Roboto" panose="02000000000000000000" pitchFamily="2" charset="0"/>
                <a:ea typeface="Roboto" panose="02000000000000000000" pitchFamily="2" charset="0"/>
              </a:rPr>
              <a:t>Boostrap</a:t>
            </a:r>
            <a:endParaRPr lang="en-CA" sz="1900" i="0" dirty="0">
              <a:solidFill>
                <a:srgbClr val="1F2328"/>
              </a:solidFill>
              <a:effectLst/>
              <a:latin typeface="Roboto" panose="02000000000000000000" pitchFamily="2" charset="0"/>
              <a:ea typeface="Roboto" panose="02000000000000000000" pitchFamily="2" charset="0"/>
            </a:endParaRPr>
          </a:p>
          <a:p>
            <a:pPr marL="914400" lvl="2" indent="0">
              <a:buNone/>
            </a:pPr>
            <a:endParaRPr lang="en-CA" sz="800" i="0" dirty="0">
              <a:solidFill>
                <a:srgbClr val="4D5156"/>
              </a:solidFill>
              <a:effectLst/>
              <a:latin typeface="Roboto" panose="02000000000000000000" pitchFamily="2" charset="0"/>
              <a:ea typeface="Roboto" panose="02000000000000000000" pitchFamily="2" charset="0"/>
            </a:endParaRPr>
          </a:p>
          <a:p>
            <a:pPr marL="0" indent="0">
              <a:buNone/>
            </a:pPr>
            <a:r>
              <a:rPr lang="en-CA" sz="2000" b="1" dirty="0">
                <a:solidFill>
                  <a:srgbClr val="1F2328"/>
                </a:solidFill>
                <a:latin typeface="Roboto" panose="02000000000000000000" pitchFamily="2" charset="0"/>
                <a:ea typeface="Roboto" panose="02000000000000000000" pitchFamily="2" charset="0"/>
              </a:rPr>
              <a:t>D</a:t>
            </a:r>
            <a:r>
              <a:rPr lang="en-CA" sz="2000" b="1" i="0" dirty="0">
                <a:solidFill>
                  <a:srgbClr val="1F2328"/>
                </a:solidFill>
                <a:effectLst/>
                <a:latin typeface="Roboto" panose="02000000000000000000" pitchFamily="2" charset="0"/>
                <a:ea typeface="Roboto" panose="02000000000000000000" pitchFamily="2" charset="0"/>
              </a:rPr>
              <a:t>eployment</a:t>
            </a:r>
          </a:p>
          <a:p>
            <a:pPr lvl="2"/>
            <a:r>
              <a:rPr lang="en-CA" sz="1800" b="0" i="0" dirty="0">
                <a:solidFill>
                  <a:srgbClr val="202124"/>
                </a:solidFill>
                <a:effectLst/>
                <a:latin typeface="Roboto" panose="02000000000000000000" pitchFamily="2" charset="0"/>
                <a:ea typeface="Roboto" panose="02000000000000000000" pitchFamily="2" charset="0"/>
              </a:rPr>
              <a:t>Docker</a:t>
            </a:r>
          </a:p>
          <a:p>
            <a:pPr marL="0" indent="0">
              <a:buNone/>
            </a:pPr>
            <a:endParaRPr lang="en-CA" sz="1800" b="0" i="0" dirty="0">
              <a:solidFill>
                <a:srgbClr val="202124"/>
              </a:solidFill>
              <a:effectLst/>
              <a:latin typeface="Roboto" panose="02000000000000000000" pitchFamily="2" charset="0"/>
              <a:ea typeface="Roboto" panose="02000000000000000000" pitchFamily="2" charset="0"/>
            </a:endParaRPr>
          </a:p>
          <a:p>
            <a:pPr marL="0" indent="0">
              <a:buNone/>
            </a:pPr>
            <a:endParaRPr lang="en-CA" sz="2000" b="1" i="0" dirty="0">
              <a:solidFill>
                <a:srgbClr val="1F2328"/>
              </a:solidFill>
              <a:effectLst/>
              <a:latin typeface="Roboto" panose="02000000000000000000" pitchFamily="2" charset="0"/>
              <a:ea typeface="Roboto" panose="02000000000000000000" pitchFamily="2" charset="0"/>
            </a:endParaRPr>
          </a:p>
          <a:p>
            <a:pPr marL="0" indent="0">
              <a:buNone/>
            </a:pPr>
            <a:endParaRPr lang="en-CA" sz="1800" dirty="0">
              <a:solidFill>
                <a:srgbClr val="202124"/>
              </a:solidFill>
              <a:latin typeface="Roboto" panose="02000000000000000000" pitchFamily="2" charset="0"/>
              <a:ea typeface="Roboto" panose="02000000000000000000" pitchFamily="2" charset="0"/>
            </a:endParaRPr>
          </a:p>
        </p:txBody>
      </p:sp>
      <p:sp>
        <p:nvSpPr>
          <p:cNvPr id="5" name="Title 4">
            <a:extLst>
              <a:ext uri="{FF2B5EF4-FFF2-40B4-BE49-F238E27FC236}">
                <a16:creationId xmlns:a16="http://schemas.microsoft.com/office/drawing/2014/main" id="{DB6442C0-AC9C-4FF9-A67C-CE77EDCCE3AD}"/>
              </a:ext>
            </a:extLst>
          </p:cNvPr>
          <p:cNvSpPr>
            <a:spLocks noGrp="1"/>
          </p:cNvSpPr>
          <p:nvPr>
            <p:ph type="title"/>
          </p:nvPr>
        </p:nvSpPr>
        <p:spPr>
          <a:xfrm>
            <a:off x="1617452" y="207124"/>
            <a:ext cx="9040483" cy="1078212"/>
          </a:xfrm>
        </p:spPr>
        <p:txBody>
          <a:bodyPr/>
          <a:lstStyle/>
          <a:p>
            <a:r>
              <a:rPr lang="en-CA" b="1" i="0" dirty="0">
                <a:solidFill>
                  <a:srgbClr val="FF0000"/>
                </a:solidFill>
                <a:effectLst/>
                <a:latin typeface="-apple-system"/>
              </a:rPr>
              <a:t>The technical stack of this application</a:t>
            </a:r>
            <a:endParaRPr lang="en-CA" dirty="0">
              <a:solidFill>
                <a:srgbClr val="FF0000"/>
              </a:solidFill>
            </a:endParaRPr>
          </a:p>
        </p:txBody>
      </p:sp>
    </p:spTree>
    <p:extLst>
      <p:ext uri="{BB962C8B-B14F-4D97-AF65-F5344CB8AC3E}">
        <p14:creationId xmlns:p14="http://schemas.microsoft.com/office/powerpoint/2010/main" val="33628527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E37476-CB58-4218-85EB-4157CBA2A063}"/>
              </a:ext>
            </a:extLst>
          </p:cNvPr>
          <p:cNvSpPr>
            <a:spLocks noGrp="1"/>
          </p:cNvSpPr>
          <p:nvPr>
            <p:ph type="title"/>
          </p:nvPr>
        </p:nvSpPr>
        <p:spPr>
          <a:xfrm>
            <a:off x="838200" y="365125"/>
            <a:ext cx="10515600" cy="747683"/>
          </a:xfrm>
        </p:spPr>
        <p:txBody>
          <a:bodyPr>
            <a:normAutofit/>
          </a:bodyPr>
          <a:lstStyle/>
          <a:p>
            <a:pPr algn="ctr">
              <a:lnSpc>
                <a:spcPct val="107000"/>
              </a:lnSpc>
              <a:spcAft>
                <a:spcPts val="800"/>
              </a:spcAft>
            </a:pPr>
            <a:r>
              <a:rPr lang="en-CA" sz="3600" b="1" dirty="0">
                <a:solidFill>
                  <a:srgbClr val="FF0000"/>
                </a:solidFill>
                <a:effectLst/>
                <a:latin typeface="Roboto" panose="02000000000000000000" pitchFamily="2" charset="0"/>
                <a:ea typeface="Calibri" panose="020F0502020204030204" pitchFamily="34" charset="0"/>
                <a:cs typeface="Times New Roman" panose="02020603050405020304" pitchFamily="18" charset="0"/>
              </a:rPr>
              <a:t>Requirements/Features </a:t>
            </a:r>
            <a:endParaRPr lang="en-CA" sz="3600" b="1"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CE84A799-E491-41B7-9469-C9F118FC6EF2}"/>
              </a:ext>
            </a:extLst>
          </p:cNvPr>
          <p:cNvSpPr>
            <a:spLocks noGrp="1"/>
          </p:cNvSpPr>
          <p:nvPr>
            <p:ph idx="1"/>
          </p:nvPr>
        </p:nvSpPr>
        <p:spPr>
          <a:xfrm>
            <a:off x="439947" y="1475117"/>
            <a:ext cx="11197087" cy="4701846"/>
          </a:xfrm>
        </p:spPr>
        <p:txBody>
          <a:bodyPr>
            <a:normAutofit lnSpcReduction="10000"/>
          </a:bodyPr>
          <a:lstStyle/>
          <a:p>
            <a:pPr indent="0">
              <a:lnSpc>
                <a:spcPct val="150000"/>
              </a:lnSpc>
              <a:buNone/>
            </a:pPr>
            <a:r>
              <a:rPr lang="en-CA" sz="2000" b="1" u="sng" dirty="0">
                <a:effectLst/>
                <a:latin typeface="Roboto" panose="02000000000000000000" pitchFamily="2" charset="0"/>
                <a:ea typeface="Roboto" panose="02000000000000000000" pitchFamily="2" charset="0"/>
                <a:cs typeface="Times New Roman" panose="02020603050405020304" pitchFamily="18" charset="0"/>
              </a:rPr>
              <a:t>Sprint 1. </a:t>
            </a:r>
          </a:p>
          <a:p>
            <a:pPr indent="0">
              <a:lnSpc>
                <a:spcPct val="150000"/>
              </a:lnSpc>
              <a:buNone/>
            </a:pPr>
            <a:r>
              <a:rPr lang="en-CA" sz="2400" dirty="0">
                <a:effectLst/>
                <a:latin typeface="Roboto" panose="02000000000000000000" pitchFamily="2" charset="0"/>
                <a:ea typeface="Roboto" panose="02000000000000000000" pitchFamily="2" charset="0"/>
                <a:cs typeface="Times New Roman" panose="02020603050405020304" pitchFamily="18" charset="0"/>
              </a:rPr>
              <a:t>The main goal of this sprint is to get some infrastructure in place that will leverage throughout, namely,  to begin the process of creating Docker microservices. Create patient-service.  This microservice should be a REST implementation for accessing the patient's personal information and working with it. </a:t>
            </a:r>
            <a:r>
              <a:rPr lang="en-CA" sz="2400" dirty="0">
                <a:latin typeface="Roboto" panose="02000000000000000000" pitchFamily="2" charset="0"/>
                <a:ea typeface="Roboto" panose="02000000000000000000" pitchFamily="2" charset="0"/>
                <a:cs typeface="Times New Roman" panose="02020603050405020304" pitchFamily="18" charset="0"/>
              </a:rPr>
              <a:t>T</a:t>
            </a:r>
            <a:r>
              <a:rPr lang="en-CA" sz="2400" dirty="0">
                <a:effectLst/>
                <a:latin typeface="Roboto" panose="02000000000000000000" pitchFamily="2" charset="0"/>
                <a:ea typeface="Roboto" panose="02000000000000000000" pitchFamily="2" charset="0"/>
                <a:cs typeface="Times New Roman" panose="02020603050405020304" pitchFamily="18" charset="0"/>
              </a:rPr>
              <a:t>he code should be linked with the SQL database and get them to talk to each other.  Use initial information about users to populate and test data implementation. Make sure the finished microservice is deployable in Docker. Create the REST API documentation for the current microservice. </a:t>
            </a:r>
          </a:p>
        </p:txBody>
      </p:sp>
    </p:spTree>
    <p:extLst>
      <p:ext uri="{BB962C8B-B14F-4D97-AF65-F5344CB8AC3E}">
        <p14:creationId xmlns:p14="http://schemas.microsoft.com/office/powerpoint/2010/main" val="4308285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E894A5-D070-4C29-8395-27202E033875}"/>
              </a:ext>
            </a:extLst>
          </p:cNvPr>
          <p:cNvSpPr>
            <a:spLocks noGrp="1"/>
          </p:cNvSpPr>
          <p:nvPr>
            <p:ph type="title"/>
          </p:nvPr>
        </p:nvSpPr>
        <p:spPr>
          <a:xfrm>
            <a:off x="346494" y="484529"/>
            <a:ext cx="3733893" cy="1325563"/>
          </a:xfrm>
        </p:spPr>
        <p:txBody>
          <a:bodyPr>
            <a:normAutofit fontScale="90000"/>
          </a:bodyPr>
          <a:lstStyle/>
          <a:p>
            <a:r>
              <a:rPr lang="en-CA" sz="4800" b="1" dirty="0" err="1">
                <a:solidFill>
                  <a:srgbClr val="FF0000"/>
                </a:solidFill>
              </a:rPr>
              <a:t>Surefire</a:t>
            </a:r>
            <a:r>
              <a:rPr lang="en-CA" sz="4800" b="1" dirty="0">
                <a:solidFill>
                  <a:srgbClr val="FF0000"/>
                </a:solidFill>
              </a:rPr>
              <a:t> Report</a:t>
            </a:r>
          </a:p>
        </p:txBody>
      </p:sp>
      <p:pic>
        <p:nvPicPr>
          <p:cNvPr id="6" name="Picture 5">
            <a:extLst>
              <a:ext uri="{FF2B5EF4-FFF2-40B4-BE49-F238E27FC236}">
                <a16:creationId xmlns:a16="http://schemas.microsoft.com/office/drawing/2014/main" id="{F13BF1EF-1A74-447E-8AA2-4285E073EFCD}"/>
              </a:ext>
            </a:extLst>
          </p:cNvPr>
          <p:cNvPicPr>
            <a:picLocks noChangeAspect="1"/>
          </p:cNvPicPr>
          <p:nvPr/>
        </p:nvPicPr>
        <p:blipFill rotWithShape="1">
          <a:blip r:embed="rId3"/>
          <a:srcRect l="13719" t="11815" r="16158" b="36911"/>
          <a:stretch/>
        </p:blipFill>
        <p:spPr>
          <a:xfrm>
            <a:off x="542692" y="1486830"/>
            <a:ext cx="11425745" cy="4699458"/>
          </a:xfrm>
          <a:prstGeom prst="rect">
            <a:avLst/>
          </a:prstGeom>
        </p:spPr>
      </p:pic>
    </p:spTree>
    <p:extLst>
      <p:ext uri="{BB962C8B-B14F-4D97-AF65-F5344CB8AC3E}">
        <p14:creationId xmlns:p14="http://schemas.microsoft.com/office/powerpoint/2010/main" val="28610544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D939CDE7-316B-4C00-A4A0-4EEF602EE710}"/>
              </a:ext>
            </a:extLst>
          </p:cNvPr>
          <p:cNvSpPr>
            <a:spLocks noGrp="1"/>
          </p:cNvSpPr>
          <p:nvPr>
            <p:ph type="title"/>
          </p:nvPr>
        </p:nvSpPr>
        <p:spPr>
          <a:xfrm>
            <a:off x="544286" y="491001"/>
            <a:ext cx="10515600" cy="374699"/>
          </a:xfrm>
        </p:spPr>
        <p:txBody>
          <a:bodyPr>
            <a:normAutofit fontScale="90000"/>
          </a:bodyPr>
          <a:lstStyle/>
          <a:p>
            <a:r>
              <a:rPr lang="en-CA" b="1" dirty="0" err="1">
                <a:solidFill>
                  <a:srgbClr val="FF0000"/>
                </a:solidFill>
              </a:rPr>
              <a:t>Jacoco</a:t>
            </a:r>
            <a:r>
              <a:rPr lang="en-CA" b="1" dirty="0">
                <a:solidFill>
                  <a:srgbClr val="FF0000"/>
                </a:solidFill>
              </a:rPr>
              <a:t> Coverage Report</a:t>
            </a:r>
          </a:p>
        </p:txBody>
      </p:sp>
      <p:pic>
        <p:nvPicPr>
          <p:cNvPr id="6" name="Content Placeholder 5">
            <a:extLst>
              <a:ext uri="{FF2B5EF4-FFF2-40B4-BE49-F238E27FC236}">
                <a16:creationId xmlns:a16="http://schemas.microsoft.com/office/drawing/2014/main" id="{76403D51-B983-4BB9-A17C-A19033DB406A}"/>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r="13309"/>
          <a:stretch/>
        </p:blipFill>
        <p:spPr>
          <a:xfrm>
            <a:off x="191430" y="1838721"/>
            <a:ext cx="11639839" cy="2978605"/>
          </a:xfrm>
        </p:spPr>
      </p:pic>
    </p:spTree>
    <p:extLst>
      <p:ext uri="{BB962C8B-B14F-4D97-AF65-F5344CB8AC3E}">
        <p14:creationId xmlns:p14="http://schemas.microsoft.com/office/powerpoint/2010/main" val="36466875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E37476-CB58-4218-85EB-4157CBA2A063}"/>
              </a:ext>
            </a:extLst>
          </p:cNvPr>
          <p:cNvSpPr>
            <a:spLocks noGrp="1"/>
          </p:cNvSpPr>
          <p:nvPr>
            <p:ph type="title"/>
          </p:nvPr>
        </p:nvSpPr>
        <p:spPr>
          <a:xfrm>
            <a:off x="838200" y="365125"/>
            <a:ext cx="10515600" cy="747683"/>
          </a:xfrm>
        </p:spPr>
        <p:txBody>
          <a:bodyPr>
            <a:normAutofit/>
          </a:bodyPr>
          <a:lstStyle/>
          <a:p>
            <a:pPr algn="ctr">
              <a:lnSpc>
                <a:spcPct val="107000"/>
              </a:lnSpc>
              <a:spcAft>
                <a:spcPts val="800"/>
              </a:spcAft>
            </a:pPr>
            <a:r>
              <a:rPr lang="en-CA" sz="3600" b="1" dirty="0">
                <a:solidFill>
                  <a:srgbClr val="FF0000"/>
                </a:solidFill>
                <a:effectLst/>
                <a:latin typeface="Roboto" panose="02000000000000000000" pitchFamily="2" charset="0"/>
                <a:ea typeface="Calibri" panose="020F0502020204030204" pitchFamily="34" charset="0"/>
                <a:cs typeface="Times New Roman" panose="02020603050405020304" pitchFamily="18" charset="0"/>
              </a:rPr>
              <a:t>Requirements/Features </a:t>
            </a:r>
            <a:endParaRPr lang="en-CA" sz="3600" b="1"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CE84A799-E491-41B7-9469-C9F118FC6EF2}"/>
              </a:ext>
            </a:extLst>
          </p:cNvPr>
          <p:cNvSpPr>
            <a:spLocks noGrp="1"/>
          </p:cNvSpPr>
          <p:nvPr>
            <p:ph idx="1"/>
          </p:nvPr>
        </p:nvSpPr>
        <p:spPr>
          <a:xfrm>
            <a:off x="439947" y="1475117"/>
            <a:ext cx="11197087" cy="4701846"/>
          </a:xfrm>
        </p:spPr>
        <p:txBody>
          <a:bodyPr>
            <a:normAutofit fontScale="92500"/>
          </a:bodyPr>
          <a:lstStyle/>
          <a:p>
            <a:pPr indent="0">
              <a:lnSpc>
                <a:spcPct val="150000"/>
              </a:lnSpc>
              <a:buNone/>
            </a:pPr>
            <a:r>
              <a:rPr lang="en-CA" sz="2000" b="1" u="sng" dirty="0">
                <a:effectLst/>
                <a:latin typeface="Roboto" panose="02000000000000000000" pitchFamily="2" charset="0"/>
                <a:ea typeface="Roboto" panose="02000000000000000000" pitchFamily="2" charset="0"/>
                <a:cs typeface="Times New Roman" panose="02020603050405020304" pitchFamily="18" charset="0"/>
              </a:rPr>
              <a:t>Sprint 2. </a:t>
            </a:r>
          </a:p>
          <a:p>
            <a:pPr indent="0">
              <a:lnSpc>
                <a:spcPct val="150000"/>
              </a:lnSpc>
              <a:buNone/>
            </a:pPr>
            <a:r>
              <a:rPr lang="en-CA" sz="2400" dirty="0">
                <a:effectLst/>
                <a:latin typeface="Roboto" panose="02000000000000000000" pitchFamily="2" charset="0"/>
                <a:ea typeface="Roboto" panose="02000000000000000000" pitchFamily="2" charset="0"/>
                <a:cs typeface="Times New Roman" panose="02020603050405020304" pitchFamily="18" charset="0"/>
              </a:rPr>
              <a:t>This sprint will be focused on creating a history-service microservice that handles the unstructured notes provided by the medical providers. Each provider will have their own style of entering text. They all use the same medical terminology. There is no limit to the size of the notes a doctor may add. The code should be interfacing with a NoSQL database for the doctor's notes.  Use the initial file with some of the practitioner notes for populate and test data implementation. Make sure the finished microservice is deployable in Docker.  Also, need to create the REST API documentation for the current microservice. </a:t>
            </a:r>
          </a:p>
        </p:txBody>
      </p:sp>
    </p:spTree>
    <p:extLst>
      <p:ext uri="{BB962C8B-B14F-4D97-AF65-F5344CB8AC3E}">
        <p14:creationId xmlns:p14="http://schemas.microsoft.com/office/powerpoint/2010/main" val="42895293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E894A5-D070-4C29-8395-27202E033875}"/>
              </a:ext>
            </a:extLst>
          </p:cNvPr>
          <p:cNvSpPr>
            <a:spLocks noGrp="1"/>
          </p:cNvSpPr>
          <p:nvPr>
            <p:ph type="title"/>
          </p:nvPr>
        </p:nvSpPr>
        <p:spPr>
          <a:xfrm>
            <a:off x="324192" y="394010"/>
            <a:ext cx="3733893" cy="1066677"/>
          </a:xfrm>
        </p:spPr>
        <p:txBody>
          <a:bodyPr>
            <a:normAutofit fontScale="90000"/>
          </a:bodyPr>
          <a:lstStyle/>
          <a:p>
            <a:r>
              <a:rPr lang="en-CA" sz="4800" b="1" dirty="0" err="1">
                <a:solidFill>
                  <a:srgbClr val="FF0000"/>
                </a:solidFill>
              </a:rPr>
              <a:t>Surefire</a:t>
            </a:r>
            <a:r>
              <a:rPr lang="en-CA" sz="4800" b="1" dirty="0">
                <a:solidFill>
                  <a:srgbClr val="FF0000"/>
                </a:solidFill>
              </a:rPr>
              <a:t> Report</a:t>
            </a:r>
          </a:p>
        </p:txBody>
      </p:sp>
      <p:pic>
        <p:nvPicPr>
          <p:cNvPr id="5" name="Picture 4">
            <a:extLst>
              <a:ext uri="{FF2B5EF4-FFF2-40B4-BE49-F238E27FC236}">
                <a16:creationId xmlns:a16="http://schemas.microsoft.com/office/drawing/2014/main" id="{0CE11703-C4C8-4537-B9FF-D40796D5DF85}"/>
              </a:ext>
            </a:extLst>
          </p:cNvPr>
          <p:cNvPicPr>
            <a:picLocks noChangeAspect="1"/>
          </p:cNvPicPr>
          <p:nvPr/>
        </p:nvPicPr>
        <p:blipFill rotWithShape="1">
          <a:blip r:embed="rId3"/>
          <a:srcRect l="7652" t="10774" r="19470" b="44782"/>
          <a:stretch/>
        </p:blipFill>
        <p:spPr>
          <a:xfrm>
            <a:off x="253187" y="1265381"/>
            <a:ext cx="11685625" cy="4008583"/>
          </a:xfrm>
          <a:prstGeom prst="rect">
            <a:avLst/>
          </a:prstGeom>
        </p:spPr>
      </p:pic>
    </p:spTree>
    <p:extLst>
      <p:ext uri="{BB962C8B-B14F-4D97-AF65-F5344CB8AC3E}">
        <p14:creationId xmlns:p14="http://schemas.microsoft.com/office/powerpoint/2010/main" val="383880919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437</TotalTime>
  <Words>602</Words>
  <Application>Microsoft Office PowerPoint</Application>
  <PresentationFormat>Widescreen</PresentationFormat>
  <Paragraphs>73</Paragraphs>
  <Slides>15</Slides>
  <Notes>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15</vt:i4>
      </vt:variant>
    </vt:vector>
  </HeadingPairs>
  <TitlesOfParts>
    <vt:vector size="22" baseType="lpstr">
      <vt:lpstr>-apple-system</vt:lpstr>
      <vt:lpstr>Arial</vt:lpstr>
      <vt:lpstr>Calibri</vt:lpstr>
      <vt:lpstr>Calibri Light</vt:lpstr>
      <vt:lpstr>Inter</vt:lpstr>
      <vt:lpstr>Roboto</vt:lpstr>
      <vt:lpstr>Office Theme</vt:lpstr>
      <vt:lpstr>  Project 9</vt:lpstr>
      <vt:lpstr>Summary</vt:lpstr>
      <vt:lpstr>PowerPoint Presentation</vt:lpstr>
      <vt:lpstr>The technical stack of this application</vt:lpstr>
      <vt:lpstr>Requirements/Features </vt:lpstr>
      <vt:lpstr>Surefire Report</vt:lpstr>
      <vt:lpstr>Jacoco Coverage Report</vt:lpstr>
      <vt:lpstr>Requirements/Features </vt:lpstr>
      <vt:lpstr>Surefire Report</vt:lpstr>
      <vt:lpstr>Jacoco Coverage Report</vt:lpstr>
      <vt:lpstr>Requirements/Features </vt:lpstr>
      <vt:lpstr>Surefire Report</vt:lpstr>
      <vt:lpstr>Jacoco Coverage Report</vt:lpstr>
      <vt:lpstr>Surefire Report</vt:lpstr>
      <vt:lpstr>Jacoco Coverage Report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4</dc:title>
  <dc:creator>ihor nikolaienko</dc:creator>
  <cp:lastModifiedBy>ihor nikolaienko</cp:lastModifiedBy>
  <cp:revision>17</cp:revision>
  <dcterms:created xsi:type="dcterms:W3CDTF">2023-10-10T01:44:22Z</dcterms:created>
  <dcterms:modified xsi:type="dcterms:W3CDTF">2023-11-09T01:18:39Z</dcterms:modified>
</cp:coreProperties>
</file>